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662" r:id="rId2"/>
    <p:sldId id="663" r:id="rId3"/>
    <p:sldId id="679" r:id="rId4"/>
    <p:sldId id="680" r:id="rId5"/>
    <p:sldId id="667" r:id="rId6"/>
    <p:sldId id="668" r:id="rId7"/>
    <p:sldId id="671" r:id="rId8"/>
    <p:sldId id="672" r:id="rId9"/>
    <p:sldId id="673" r:id="rId10"/>
    <p:sldId id="674" r:id="rId11"/>
    <p:sldId id="678" r:id="rId12"/>
    <p:sldId id="675" r:id="rId13"/>
    <p:sldId id="677" r:id="rId14"/>
    <p:sldId id="647" r:id="rId15"/>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0000"/>
    <a:srgbClr val="99FF99"/>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17" autoAdjust="0"/>
    <p:restoredTop sz="75719"/>
  </p:normalViewPr>
  <p:slideViewPr>
    <p:cSldViewPr showGuides="1">
      <p:cViewPr varScale="1">
        <p:scale>
          <a:sx n="87" d="100"/>
          <a:sy n="87" d="100"/>
        </p:scale>
        <p:origin x="-1566" y="-48"/>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the target of this </a:t>
            </a:r>
            <a:r>
              <a:rPr lang="en-US" altLang="zh-CN" baseline="0" dirty="0" smtClean="0">
                <a:latin typeface="Times New Roman" pitchFamily="18" charset="0"/>
                <a:cs typeface="Times New Roman" pitchFamily="18" charset="0"/>
              </a:rPr>
              <a:t>promotion is from Assistant Researcher III to Deputy Researcher I.</a:t>
            </a: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The</a:t>
            </a:r>
            <a:r>
              <a:rPr lang="en-US" altLang="zh-CN" baseline="0" dirty="0" smtClean="0">
                <a:latin typeface="Times New Roman" pitchFamily="18" charset="0"/>
                <a:cs typeface="Times New Roman" pitchFamily="18" charset="0"/>
              </a:rPr>
              <a:t> last project I want to talk is the BoZ Project. It’s my first time to work as a Project Leader. I have been experienced all the stage of a project would through.</a:t>
            </a:r>
          </a:p>
          <a:p>
            <a:pPr algn="l"/>
            <a:r>
              <a:rPr lang="en-US" altLang="zh-CN" baseline="0" dirty="0" smtClean="0">
                <a:latin typeface="Times New Roman" pitchFamily="18" charset="0"/>
                <a:cs typeface="Times New Roman" pitchFamily="18" charset="0"/>
              </a:rPr>
              <a:t>The first stage is a prototype stage. In this stage, I wrote a simple demo based on the Japan’s requirement. After the prototype was confirmed, I communicated with Japan side many times to confirm the requirement and wrote the proposal document on our common view.</a:t>
            </a:r>
          </a:p>
          <a:p>
            <a:pPr algn="l"/>
            <a:r>
              <a:rPr lang="en-US" altLang="zh-CN" baseline="0" dirty="0" smtClean="0">
                <a:latin typeface="Times New Roman" pitchFamily="18" charset="0"/>
                <a:cs typeface="Times New Roman" pitchFamily="18" charset="0"/>
              </a:rPr>
              <a:t>Then this project gone to the development stage. According to the proposal document, I chose the technical route to develop the Preparation tool and Viewer. Test the applications based on the test cases and  release them. Up to now, those applications have been iterated 6 times.</a:t>
            </a:r>
          </a:p>
          <a:p>
            <a:pPr algn="l"/>
            <a:r>
              <a:rPr lang="en-US" altLang="zh-CN" baseline="0" dirty="0" smtClean="0">
                <a:latin typeface="Times New Roman" pitchFamily="18" charset="0"/>
                <a:cs typeface="Times New Roman" pitchFamily="18" charset="0"/>
              </a:rPr>
              <a:t>And the last stage is maintain stage. In this stage ,we fix the bugs and maintain a Wiki page, which is used to make the information exchange more effectively.</a:t>
            </a:r>
          </a:p>
          <a:p>
            <a:pPr algn="l"/>
            <a:r>
              <a:rPr lang="en-US" altLang="zh-CN" baseline="0" dirty="0" smtClean="0">
                <a:latin typeface="Times New Roman" pitchFamily="18" charset="0"/>
                <a:cs typeface="Times New Roman" pitchFamily="18" charset="0"/>
              </a:rPr>
              <a:t>In general, in this project , I have done those contributions :……………</a:t>
            </a:r>
          </a:p>
          <a:p>
            <a:pPr algn="l"/>
            <a:endParaRPr lang="en-US" altLang="zh-CN" baseline="0"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aseline="0" dirty="0" smtClean="0">
                <a:latin typeface="Times New Roman" pitchFamily="18" charset="0"/>
                <a:cs typeface="Times New Roman" pitchFamily="18" charset="0"/>
              </a:rPr>
              <a:t>In fact, I have learned lot of from this Project. May be more than all the projects before. </a:t>
            </a:r>
          </a:p>
          <a:p>
            <a:pPr algn="l"/>
            <a:r>
              <a:rPr lang="en-US" altLang="zh-CN" baseline="0" dirty="0" smtClean="0">
                <a:latin typeface="Times New Roman" pitchFamily="18" charset="0"/>
                <a:cs typeface="Times New Roman" pitchFamily="18" charset="0"/>
              </a:rPr>
              <a:t>In this project, I have to experience a project in a total different way, not just only how to code an application. A project will though many stages from a basic idea to the end. And the most important thing in a project is to make the project must be finished on time! </a:t>
            </a:r>
          </a:p>
          <a:p>
            <a:pPr algn="l"/>
            <a:r>
              <a:rPr lang="en-US" altLang="zh-CN" baseline="0" dirty="0" smtClean="0">
                <a:latin typeface="Times New Roman" pitchFamily="18" charset="0"/>
                <a:cs typeface="Times New Roman" pitchFamily="18" charset="0"/>
              </a:rPr>
              <a:t>But the most fuzzy thing in a project is communicate with our client .We need to keep in touch with then to make sure we are always on the right way . And the key of effective communication is to make every conference or talks be recorded and confirmed by both sides.</a:t>
            </a:r>
          </a:p>
          <a:p>
            <a:pPr algn="l"/>
            <a:r>
              <a:rPr lang="en-US" altLang="zh-CN" baseline="0" dirty="0" smtClean="0">
                <a:latin typeface="Times New Roman" pitchFamily="18" charset="0"/>
                <a:cs typeface="Times New Roman" pitchFamily="18" charset="0"/>
              </a:rPr>
              <a:t>And another thing I learned from it is how to manage group members in project tasks, that is distribute task to the right person. All in all, the important and urgent task must be within someone’s power. But the normal tasks can be used to help group members to improve their ability, that means it can be fault-tolerant.</a:t>
            </a:r>
          </a:p>
        </p:txBody>
      </p:sp>
    </p:spTree>
    <p:extLst>
      <p:ext uri="{BB962C8B-B14F-4D97-AF65-F5344CB8AC3E}">
        <p14:creationId xmlns:p14="http://schemas.microsoft.com/office/powerpoint/2010/main" val="254932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At the last part , I want</a:t>
            </a:r>
            <a:r>
              <a:rPr lang="en-US" altLang="zh-CN" baseline="0" dirty="0" smtClean="0"/>
              <a:t> to talk about my work plan in the future.</a:t>
            </a:r>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In the 2 years, I have been experienced many projects. However, thanks to those projects, I’m not only finished my basic jobs,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 Just like to climb stairs, I have been grown from a low level programmer to a project leader. It’s so grateful that our company can provide such a nice environment to let everyone get practice and grow up.</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However,</a:t>
            </a:r>
            <a:r>
              <a:rPr lang="en-US" altLang="zh-CN" baseline="0" dirty="0" smtClean="0"/>
              <a:t> </a:t>
            </a:r>
            <a:r>
              <a:rPr lang="en-US" altLang="zh-CN" dirty="0" smtClean="0"/>
              <a:t>if I want</a:t>
            </a:r>
            <a:r>
              <a:rPr lang="en-US" altLang="zh-CN" baseline="0" dirty="0" smtClean="0"/>
              <a:t> to go further, I need to do more . There are 3 things I must to do in the future if I get the promotion.</a:t>
            </a:r>
          </a:p>
          <a:p>
            <a:r>
              <a:rPr lang="en-US" altLang="zh-CN" baseline="0" dirty="0" smtClean="0"/>
              <a:t>1.Improve my software skills, especially on the Video technique;</a:t>
            </a:r>
          </a:p>
          <a:p>
            <a:r>
              <a:rPr lang="en-US" altLang="zh-CN" dirty="0" smtClean="0"/>
              <a:t>2.Enlarge range of technique exchange</a:t>
            </a:r>
            <a:r>
              <a:rPr lang="en-US" altLang="zh-CN" baseline="0" dirty="0" smtClean="0"/>
              <a:t>, such as I can go to attend some technical forum to get some fresh information.</a:t>
            </a:r>
          </a:p>
          <a:p>
            <a:r>
              <a:rPr lang="en-US" altLang="zh-CN" baseline="0" dirty="0" smtClean="0"/>
              <a:t>3.Extend my knowledge system , keep a watchful eye on the use of </a:t>
            </a:r>
            <a:r>
              <a:rPr lang="en-US" altLang="zh-CN" dirty="0" smtClean="0">
                <a:latin typeface="Times New Roman" pitchFamily="18" charset="0"/>
                <a:cs typeface="Times New Roman" pitchFamily="18" charset="0"/>
              </a:rPr>
              <a:t>some popular technique, such as</a:t>
            </a:r>
            <a:r>
              <a:rPr lang="en-US" altLang="zh-CN" baseline="0" dirty="0" smtClean="0"/>
              <a:t> AI ,Video live, block chain and so on</a:t>
            </a:r>
          </a:p>
          <a:p>
            <a:r>
              <a:rPr lang="en-US" altLang="zh-CN" baseline="0" dirty="0" smtClean="0"/>
              <a:t>I think I can do much more better if I get the promotion.</a:t>
            </a:r>
          </a:p>
        </p:txBody>
      </p:sp>
    </p:spTree>
    <p:extLst>
      <p:ext uri="{BB962C8B-B14F-4D97-AF65-F5344CB8AC3E}">
        <p14:creationId xmlns:p14="http://schemas.microsoft.com/office/powerpoint/2010/main" val="62470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r>
              <a:rPr lang="en-US" altLang="zh-CN" dirty="0" smtClean="0"/>
              <a:t>That’s all my report. Thanks again</a:t>
            </a:r>
            <a:r>
              <a:rPr lang="en-US" altLang="zh-CN" baseline="0" dirty="0" smtClean="0"/>
              <a:t> for </a:t>
            </a:r>
            <a:r>
              <a:rPr lang="en-US" altLang="zh-CN" dirty="0" smtClean="0"/>
              <a:t>listening!</a:t>
            </a:r>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a:t>
            </a:r>
          </a:p>
          <a:p>
            <a:r>
              <a:rPr lang="en-US" altLang="zh-CN" baseline="0" dirty="0" smtClean="0">
                <a:latin typeface="Times New Roman" pitchFamily="18" charset="0"/>
                <a:cs typeface="Times New Roman" pitchFamily="18" charset="0"/>
              </a:rPr>
              <a:t>In this university, I get my bachelor’s and Master’s degree, which is a bachelor of Mechanical Engineering, and Master’s degree of Aviation and aerospace manufacturing.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as an assistant researcher in 2015.</a:t>
            </a:r>
          </a:p>
          <a:p>
            <a:r>
              <a:rPr lang="en-US" altLang="zh-CN" baseline="0" dirty="0" smtClean="0">
                <a:latin typeface="Times New Roman" pitchFamily="18" charset="0"/>
                <a:cs typeface="Times New Roman" pitchFamily="18" charset="0"/>
              </a:rPr>
              <a:t>Thanks to the rich experience in kinds of industry, I have a quite wide rage of knowledge in the grate industry and this can help me to think an idea from different discipline, and it’s a quite important abilities to resolve kinds of complex problems.</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a:t>
            </a:r>
          </a:p>
          <a:p>
            <a:r>
              <a:rPr lang="en-US" altLang="zh-CN" baseline="0" dirty="0" smtClean="0">
                <a:latin typeface="Times New Roman" pitchFamily="18" charset="0"/>
                <a:cs typeface="Times New Roman" pitchFamily="18" charset="0"/>
              </a:rPr>
              <a:t>In this university, I get my bachelor’s and Master’s degree, which is a bachelor of Mechanical Engineering, and Master’s degree of Aviation and aerospace manufacturing.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as an assistant researcher in 2015</a:t>
            </a:r>
            <a:r>
              <a:rPr lang="en-US" altLang="zh-CN" baseline="0" dirty="0" smtClean="0">
                <a:latin typeface="Times New Roman" pitchFamily="18" charset="0"/>
                <a:cs typeface="Times New Roman" pitchFamily="18" charset="0"/>
              </a:rPr>
              <a:t>.</a:t>
            </a:r>
          </a:p>
          <a:p>
            <a:r>
              <a:rPr lang="en-US" altLang="zh-CN" baseline="0" dirty="0" smtClean="0">
                <a:latin typeface="Times New Roman" pitchFamily="18" charset="0"/>
                <a:cs typeface="Times New Roman" pitchFamily="18" charset="0"/>
              </a:rPr>
              <a:t>Thanks to the rich experience in kinds of industry, I have a quite wide rage of knowledge in the grate industry and this can help me to think an idea from different discipline, and it’s a quite important abilities to resolve kinds of complex problems.</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I have been participating all projects of SEB since I joined in SRCB, in 2015</a:t>
            </a:r>
            <a:r>
              <a:rPr lang="en-US" altLang="zh-CN" baseline="0" dirty="0" smtClean="0"/>
              <a:t>. In all of my projects, I have made some main contributions in 4 of them. They are drug box recognition, kinect2 image mapping and composition, RCN sign &amp; display app, and BoZ project. In these projects, all my tasks are hard and complex .  The rest projects, I did some assist jobs, such as test cases, did feasibility verification and some works of normal tasks. In the coming pages, I will introduce more details about the jobs I have done in the 4 projects.</a:t>
            </a:r>
            <a:endParaRPr lang="zh-CN" altLang="en-US" dirty="0" smtClean="0"/>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6</a:t>
            </a:fld>
            <a:endParaRPr lang="zh-CN" altLang="en-US">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The first project is Drug box recognition. </a:t>
            </a:r>
            <a:r>
              <a:rPr lang="en-US" altLang="zh-CN" baseline="0" dirty="0" smtClean="0"/>
              <a:t>In this project, my role in this project is a developer. I did 3 major contributions in this project. </a:t>
            </a:r>
          </a:p>
          <a:p>
            <a:pPr eaLnBrk="1" hangingPunct="1">
              <a:spcBef>
                <a:spcPct val="0"/>
              </a:spcBef>
            </a:pPr>
            <a:r>
              <a:rPr lang="en-US" altLang="zh-CN" baseline="0" dirty="0" smtClean="0"/>
              <a:t>The first contribution is to implement the Advanced UI. In order to improve the user experience and reduce the complex operation, </a:t>
            </a:r>
            <a:r>
              <a:rPr lang="en-US" altLang="zh-CN" baseline="0" dirty="0" err="1" smtClean="0"/>
              <a:t>Hou</a:t>
            </a:r>
            <a:r>
              <a:rPr lang="en-US" altLang="zh-CN" baseline="0" dirty="0" smtClean="0"/>
              <a:t> san design this advanced UI ,such as multiple select and Drag images between controls, and I come true this,;</a:t>
            </a:r>
          </a:p>
          <a:p>
            <a:pPr eaLnBrk="1" hangingPunct="1">
              <a:spcBef>
                <a:spcPct val="0"/>
              </a:spcBef>
            </a:pPr>
            <a:r>
              <a:rPr lang="en-US" altLang="zh-CN" baseline="0" dirty="0" smtClean="0"/>
              <a:t>The second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this application used lots of HD </a:t>
            </a:r>
            <a:r>
              <a:rPr lang="en-US" altLang="zh-CN" baseline="0" dirty="0" err="1" smtClean="0"/>
              <a:t>imags</a:t>
            </a:r>
            <a:r>
              <a:rPr lang="en-US" altLang="zh-CN" baseline="0" dirty="0" smtClean="0"/>
              <a:t>, so the redundancy data flow often trigger Out of Memory Error. I use some temporary file to replace the large size file to flow in the application. The memory usage will reduced from 1GB to 200MB.</a:t>
            </a:r>
          </a:p>
          <a:p>
            <a:endParaRPr lang="zh-CN" altLang="en-US" dirty="0"/>
          </a:p>
        </p:txBody>
      </p:sp>
    </p:spTree>
    <p:extLst>
      <p:ext uri="{BB962C8B-B14F-4D97-AF65-F5344CB8AC3E}">
        <p14:creationId xmlns:p14="http://schemas.microsoft.com/office/powerpoint/2010/main" val="25493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In</a:t>
            </a:r>
            <a:r>
              <a:rPr lang="en-US" altLang="zh-CN" baseline="0" dirty="0" smtClean="0">
                <a:latin typeface="Times New Roman" pitchFamily="18" charset="0"/>
                <a:cs typeface="Times New Roman" pitchFamily="18" charset="0"/>
              </a:rPr>
              <a:t> this project , my role also is a developer. This project is cooperate with Wang </a:t>
            </a:r>
            <a:r>
              <a:rPr lang="en-US" altLang="zh-CN" baseline="0" dirty="0" err="1" smtClean="0">
                <a:latin typeface="Times New Roman" pitchFamily="18" charset="0"/>
                <a:cs typeface="Times New Roman" pitchFamily="18" charset="0"/>
              </a:rPr>
              <a:t>xiaoxue</a:t>
            </a:r>
            <a:r>
              <a:rPr lang="en-US" altLang="zh-CN" baseline="0" dirty="0" smtClean="0">
                <a:latin typeface="Times New Roman" pitchFamily="18" charset="0"/>
                <a:cs typeface="Times New Roman" pitchFamily="18" charset="0"/>
              </a:rPr>
              <a:t>. She is in charge of algorithm design. I’m in charge of API design. But our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algorithm is based on the Kinect 2, which is only support Frameworks 4.But our client’s platform only support limited frameworks 2.</a:t>
            </a:r>
          </a:p>
          <a:p>
            <a:pPr algn="l"/>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The same program language,</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but different version make the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 So</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 after </a:t>
            </a:r>
            <a:r>
              <a:rPr lang="en-US" altLang="zh-CN" dirty="0" smtClean="0">
                <a:latin typeface="Times New Roman" pitchFamily="18" charset="0"/>
                <a:cs typeface="Times New Roman" pitchFamily="18" charset="0"/>
              </a:rPr>
              <a:t>analyze the 2 part, I design an</a:t>
            </a:r>
            <a:r>
              <a:rPr lang="en-US" altLang="zh-CN" baseline="0" dirty="0" smtClean="0">
                <a:latin typeface="Times New Roman" pitchFamily="18" charset="0"/>
                <a:cs typeface="Times New Roman" pitchFamily="18" charset="0"/>
              </a:rPr>
              <a:t> inter-task management to make the connection. This method is simple and reliable.</a:t>
            </a:r>
            <a:endParaRPr lang="zh-CN" altLang="en-US"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RCN Sign</a:t>
            </a:r>
            <a:r>
              <a:rPr lang="en-US" altLang="zh-CN" baseline="0" dirty="0" smtClean="0">
                <a:latin typeface="Times New Roman" pitchFamily="18" charset="0"/>
                <a:cs typeface="Times New Roman" pitchFamily="18" charset="0"/>
              </a:rPr>
              <a:t> &amp; Display APP project is a very typical </a:t>
            </a:r>
            <a:r>
              <a:rPr lang="en-US" altLang="zh-CN" dirty="0" smtClean="0"/>
              <a:t>“limited time”, “unfamiliar development environment ”, “high quality ” project. None of us have</a:t>
            </a:r>
            <a:r>
              <a:rPr lang="en-US" altLang="zh-CN" baseline="0" dirty="0" smtClean="0"/>
              <a:t> experience in developing on a printer and we don’t have time to test a appropriate technical route. </a:t>
            </a:r>
            <a:endParaRPr lang="en-US" altLang="zh-CN" dirty="0" smtClean="0"/>
          </a:p>
          <a:p>
            <a:pPr algn="l"/>
            <a:r>
              <a:rPr lang="en-US" altLang="zh-CN" dirty="0" smtClean="0"/>
              <a:t>So, based on the running environment and my experience, I designed FTP communication architecture, it can simplified the complexity of communication between RICOH MFP and display devices. Then a simple test</a:t>
            </a:r>
            <a:r>
              <a:rPr lang="en-US" altLang="zh-CN" baseline="0" dirty="0" smtClean="0"/>
              <a:t> confirmed my assumption.</a:t>
            </a:r>
            <a:endParaRPr lang="zh-CN" altLang="en-US" dirty="0" smtClean="0">
              <a:latin typeface="Times New Roman" pitchFamily="18" charset="0"/>
              <a:cs typeface="Times New Roman" pitchFamily="18" charset="0"/>
            </a:endParaRPr>
          </a:p>
          <a:p>
            <a:pPr algn="l"/>
            <a:r>
              <a:rPr lang="en-US" altLang="zh-CN" dirty="0" smtClean="0">
                <a:latin typeface="Times New Roman" pitchFamily="18" charset="0"/>
                <a:cs typeface="Times New Roman" pitchFamily="18" charset="0"/>
              </a:rPr>
              <a:t>In order</a:t>
            </a:r>
            <a:r>
              <a:rPr lang="en-US" altLang="zh-CN" baseline="0" dirty="0" smtClean="0">
                <a:latin typeface="Times New Roman" pitchFamily="18" charset="0"/>
                <a:cs typeface="Times New Roman" pitchFamily="18" charset="0"/>
              </a:rPr>
              <a:t> to make the display more vivified. I added some animation modules in the application.</a:t>
            </a:r>
          </a:p>
          <a:p>
            <a:pPr algn="l"/>
            <a:r>
              <a:rPr lang="en-US" altLang="zh-CN" baseline="0" dirty="0" smtClean="0">
                <a:latin typeface="Times New Roman" pitchFamily="18" charset="0"/>
                <a:cs typeface="Times New Roman" pitchFamily="18" charset="0"/>
              </a:rPr>
              <a:t>And the last contributions in this project is I have over come so many difficulties to make sure the DEMO </a:t>
            </a:r>
            <a:r>
              <a:rPr lang="en-US" altLang="zh-CN" baseline="0" dirty="0" err="1" smtClean="0">
                <a:latin typeface="Times New Roman" pitchFamily="18" charset="0"/>
                <a:cs typeface="Times New Roman" pitchFamily="18" charset="0"/>
              </a:rPr>
              <a:t>runned</a:t>
            </a:r>
            <a:r>
              <a:rPr lang="en-US" altLang="zh-CN" baseline="0" dirty="0" smtClean="0">
                <a:latin typeface="Times New Roman" pitchFamily="18" charset="0"/>
                <a:cs typeface="Times New Roman" pitchFamily="18" charset="0"/>
              </a:rPr>
              <a:t> smooth and steady on the RCN conference.</a:t>
            </a: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12/03/2018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tags" Target="../tags/tag60.xml"/><Relationship Id="rId21" Type="http://schemas.openxmlformats.org/officeDocument/2006/relationships/image" Target="../media/image11.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notesSlide" Target="../notesSlides/notesSlide10.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image" Target="../media/image14.png"/><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13.png"/><Relationship Id="rId10" Type="http://schemas.openxmlformats.org/officeDocument/2006/relationships/tags" Target="../tags/tag67.xml"/><Relationship Id="rId19" Type="http://schemas.openxmlformats.org/officeDocument/2006/relationships/slideLayout" Target="../slideLayouts/slideLayout6.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notesSlide" Target="../notesSlides/notesSlide13.xml"/><Relationship Id="rId5" Type="http://schemas.openxmlformats.org/officeDocument/2006/relationships/tags" Target="../tags/tag82.xml"/><Relationship Id="rId10" Type="http://schemas.openxmlformats.org/officeDocument/2006/relationships/slideLayout" Target="../slideLayouts/slideLayout6.xml"/><Relationship Id="rId4" Type="http://schemas.openxmlformats.org/officeDocument/2006/relationships/tags" Target="../tags/tag81.xml"/><Relationship Id="rId9" Type="http://schemas.openxmlformats.org/officeDocument/2006/relationships/tags" Target="../tags/tag8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notesSlide" Target="../notesSlides/notesSlide6.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tags" Target="../tags/tag33.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slideLayout" Target="../slideLayouts/slideLayout6.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tags" Target="../tags/tag35.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tags" Target="../tags/tag34.xml"/><Relationship Id="rId8" Type="http://schemas.openxmlformats.org/officeDocument/2006/relationships/tags" Target="../tags/tag12.xml"/></Relationships>
</file>

<file path=ppt/slides/_rels/slide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notesSlide" Target="../notesSlides/notesSlide7.xml"/><Relationship Id="rId3" Type="http://schemas.openxmlformats.org/officeDocument/2006/relationships/video" Target="../media/media1.wmv"/><Relationship Id="rId7" Type="http://schemas.openxmlformats.org/officeDocument/2006/relationships/tags" Target="../tags/tag40.xml"/><Relationship Id="rId12" Type="http://schemas.openxmlformats.org/officeDocument/2006/relationships/slideLayout" Target="../slideLayouts/slideLayout6.xml"/><Relationship Id="rId2" Type="http://schemas.microsoft.com/office/2007/relationships/media" Target="../media/media1.wmv"/><Relationship Id="rId16" Type="http://schemas.openxmlformats.org/officeDocument/2006/relationships/image" Target="../media/image5.png"/><Relationship Id="rId1" Type="http://schemas.openxmlformats.org/officeDocument/2006/relationships/tags" Target="../tags/tag36.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image" Target="../media/image4.png"/><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7.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8.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notesSlide" Target="../notesSlides/notesSlide9.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slideLayout" Target="../slideLayouts/slideLayout6.xml"/><Relationship Id="rId5" Type="http://schemas.openxmlformats.org/officeDocument/2006/relationships/tags" Target="../tags/tag52.xml"/><Relationship Id="rId15" Type="http://schemas.openxmlformats.org/officeDocument/2006/relationships/image" Target="../media/image10.gif"/><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913050"/>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Huang </a:t>
            </a:r>
            <a:r>
              <a:rPr lang="en-US" altLang="ja-JP" dirty="0" err="1" smtClean="0">
                <a:latin typeface="Times New Roman" pitchFamily="18" charset="0"/>
                <a:ea typeface="宋体" panose="02010600030101010101" pitchFamily="2" charset="-122"/>
                <a:cs typeface="Times New Roman" pitchFamily="18" charset="0"/>
              </a:rPr>
              <a:t>Boyuan</a:t>
            </a:r>
            <a:endParaRPr lang="en-US" altLang="ja-JP"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SEB,SRCB</a:t>
            </a: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the proposal and </a:t>
            </a:r>
            <a:r>
              <a:rPr lang="en-US" altLang="zh-CN" kern="0" dirty="0" smtClean="0">
                <a:solidFill>
                  <a:srgbClr val="FF0000"/>
                </a:solidFill>
                <a:latin typeface="Times New Roman" pitchFamily="18" charset="0"/>
                <a:ea typeface="+mn-ea"/>
                <a:cs typeface="Times New Roman" pitchFamily="18" charset="0"/>
              </a:rPr>
              <a:t>manage the project</a:t>
            </a:r>
            <a:r>
              <a:rPr lang="en-US" altLang="zh-CN" kern="0" dirty="0" smtClean="0">
                <a:latin typeface="Times New Roman" pitchFamily="18" charset="0"/>
                <a:ea typeface="+mn-ea"/>
                <a:cs typeface="Times New Roman" pitchFamily="18" charset="0"/>
              </a:rPr>
              <a: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Do the </a:t>
            </a:r>
            <a:r>
              <a:rPr lang="en-US" altLang="zh-CN" kern="0" dirty="0" smtClean="0">
                <a:solidFill>
                  <a:srgbClr val="FF0000"/>
                </a:solidFill>
                <a:latin typeface="Times New Roman" pitchFamily="18" charset="0"/>
                <a:ea typeface="+mn-ea"/>
                <a:cs typeface="Times New Roman" pitchFamily="18" charset="0"/>
              </a:rPr>
              <a:t>communication</a:t>
            </a:r>
            <a:r>
              <a:rPr lang="en-US" altLang="zh-CN" kern="0" dirty="0" smtClean="0">
                <a:latin typeface="Times New Roman" pitchFamily="18" charset="0"/>
                <a:ea typeface="+mn-ea"/>
                <a:cs typeface="Times New Roman" pitchFamily="18" charset="0"/>
              </a:rPr>
              <a:t> with Japan;</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Develop all the project </a:t>
            </a:r>
            <a:r>
              <a:rPr lang="en-US" altLang="zh-CN" kern="0" dirty="0" smtClean="0">
                <a:solidFill>
                  <a:srgbClr val="FF0000"/>
                </a:solidFill>
                <a:latin typeface="Times New Roman" pitchFamily="18" charset="0"/>
                <a:ea typeface="+mn-ea"/>
                <a:cs typeface="Times New Roman" pitchFamily="18" charset="0"/>
              </a:rPr>
              <a:t>by myself</a:t>
            </a:r>
            <a:r>
              <a:rPr lang="en-US" altLang="zh-CN" kern="0" dirty="0" smtClean="0">
                <a:latin typeface="Times New Roman" pitchFamily="18" charset="0"/>
                <a:ea typeface="+mn-ea"/>
                <a:cs typeface="Times New Roman" pitchFamily="18" charset="0"/>
              </a:rPr>
              <a:t>; </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 </a:t>
            </a:r>
            <a:r>
              <a:rPr lang="en-US" altLang="zh-CN" kern="0" dirty="0" smtClean="0">
                <a:solidFill>
                  <a:srgbClr val="FF0000"/>
                </a:solidFill>
                <a:latin typeface="Times New Roman" pitchFamily="18" charset="0"/>
                <a:ea typeface="+mn-ea"/>
                <a:cs typeface="Times New Roman" pitchFamily="18" charset="0"/>
              </a:rPr>
              <a:t>Wiki page</a:t>
            </a:r>
            <a:r>
              <a:rPr lang="en-US" altLang="zh-CN" kern="0" dirty="0" smtClean="0">
                <a:latin typeface="Times New Roman" pitchFamily="18" charset="0"/>
                <a:ea typeface="+mn-ea"/>
                <a:cs typeface="Times New Roman" pitchFamily="18" charset="0"/>
              </a:rPr>
              <a:t> for any update;</a:t>
            </a:r>
            <a:endParaRPr lang="en-US" altLang="zh-CN" kern="0" dirty="0">
              <a:latin typeface="Times New Roman" pitchFamily="18" charset="0"/>
              <a:ea typeface="+mn-ea"/>
              <a:cs typeface="Times New Roman" pitchFamily="18" charset="0"/>
            </a:endParaRPr>
          </a:p>
        </p:txBody>
      </p:sp>
      <p:sp>
        <p:nvSpPr>
          <p:cNvPr id="29" name="爆炸形 2 28"/>
          <p:cNvSpPr/>
          <p:nvPr/>
        </p:nvSpPr>
        <p:spPr bwMode="auto">
          <a:xfrm>
            <a:off x="2504728" y="1006070"/>
            <a:ext cx="3149387" cy="2350922"/>
          </a:xfrm>
          <a:prstGeom prst="irregularSeal2">
            <a:avLst/>
          </a:prstGeom>
          <a:solidFill>
            <a:srgbClr val="00B05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i="1" dirty="0">
                <a:solidFill>
                  <a:srgbClr val="FF0000"/>
                </a:solidFill>
                <a:latin typeface="Times New Roman" pitchFamily="18" charset="0"/>
                <a:cs typeface="Times New Roman" pitchFamily="18" charset="0"/>
              </a:rPr>
              <a:t>My First PL </a:t>
            </a:r>
            <a:r>
              <a:rPr lang="en-US" altLang="zh-CN" sz="2000" b="1" i="1" dirty="0" smtClean="0">
                <a:solidFill>
                  <a:srgbClr val="FF0000"/>
                </a:solidFill>
                <a:latin typeface="Times New Roman" pitchFamily="18" charset="0"/>
                <a:cs typeface="Times New Roman" pitchFamily="18" charset="0"/>
              </a:rPr>
              <a:t>project</a:t>
            </a:r>
            <a:endParaRPr lang="zh-CN" altLang="en-US" sz="2000" b="1" i="1" dirty="0">
              <a:solidFill>
                <a:srgbClr val="FF0000"/>
              </a:solidFill>
              <a:latin typeface="Times New Roman" pitchFamily="18" charset="0"/>
              <a:cs typeface="Times New Roman" pitchFamily="18" charset="0"/>
            </a:endParaRP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6881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616174" y="2014954"/>
            <a:ext cx="4629794"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800" dirty="0" smtClean="0">
                <a:latin typeface="Times New Roman" pitchFamily="18" charset="0"/>
                <a:cs typeface="Times New Roman" pitchFamily="18" charset="0"/>
              </a:rPr>
              <a:t>Learned from BoZ Project</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9" name="TextBox 3"/>
          <p:cNvSpPr txBox="1"/>
          <p:nvPr/>
        </p:nvSpPr>
        <p:spPr>
          <a:xfrm>
            <a:off x="1352600" y="2815944"/>
            <a:ext cx="7451068" cy="430887"/>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I’ve </a:t>
            </a:r>
            <a:r>
              <a:rPr lang="en-US" altLang="zh-CN" sz="1800" kern="0" dirty="0">
                <a:latin typeface="Times New Roman" pitchFamily="18" charset="0"/>
                <a:cs typeface="Times New Roman" pitchFamily="18" charset="0"/>
              </a:rPr>
              <a:t>learned how a </a:t>
            </a:r>
            <a:r>
              <a:rPr lang="en-US" altLang="zh-CN" sz="2000" kern="0" dirty="0">
                <a:solidFill>
                  <a:srgbClr val="FF0000"/>
                </a:solidFill>
                <a:latin typeface="Times New Roman" pitchFamily="18" charset="0"/>
                <a:cs typeface="Times New Roman" pitchFamily="18" charset="0"/>
              </a:rPr>
              <a:t>project</a:t>
            </a:r>
            <a:r>
              <a:rPr lang="en-US" altLang="zh-CN" sz="1800" kern="0" dirty="0">
                <a:solidFill>
                  <a:srgbClr val="FF0000"/>
                </a:solidFill>
                <a:latin typeface="Times New Roman" pitchFamily="18" charset="0"/>
                <a:cs typeface="Times New Roman" pitchFamily="18" charset="0"/>
              </a:rPr>
              <a:t> was going </a:t>
            </a:r>
            <a:r>
              <a:rPr lang="en-US" altLang="zh-CN" sz="1800" kern="0" dirty="0" smtClean="0">
                <a:latin typeface="Times New Roman" pitchFamily="18" charset="0"/>
                <a:cs typeface="Times New Roman" pitchFamily="18" charset="0"/>
              </a:rPr>
              <a:t>and </a:t>
            </a:r>
            <a:r>
              <a:rPr lang="en-US" altLang="zh-CN" sz="1800" kern="0" dirty="0">
                <a:latin typeface="Times New Roman" pitchFamily="18" charset="0"/>
                <a:cs typeface="Times New Roman" pitchFamily="18" charset="0"/>
              </a:rPr>
              <a:t>how to </a:t>
            </a:r>
            <a:r>
              <a:rPr lang="en-US" altLang="zh-CN" sz="1800" kern="0" dirty="0">
                <a:solidFill>
                  <a:srgbClr val="FF0000"/>
                </a:solidFill>
                <a:latin typeface="Times New Roman" pitchFamily="18" charset="0"/>
                <a:cs typeface="Times New Roman" pitchFamily="18" charset="0"/>
              </a:rPr>
              <a:t>communicate </a:t>
            </a:r>
            <a:r>
              <a:rPr lang="en-US" altLang="zh-CN" sz="1800" kern="0" dirty="0">
                <a:latin typeface="Times New Roman" pitchFamily="18" charset="0"/>
                <a:cs typeface="Times New Roman" pitchFamily="18" charset="0"/>
              </a:rPr>
              <a:t>with </a:t>
            </a:r>
            <a:r>
              <a:rPr lang="en-US" altLang="zh-CN" sz="1800" kern="0" dirty="0" smtClean="0">
                <a:latin typeface="Times New Roman" pitchFamily="18" charset="0"/>
                <a:cs typeface="Times New Roman" pitchFamily="18" charset="0"/>
              </a:rPr>
              <a:t>client;</a:t>
            </a: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11</a:t>
            </a:fld>
            <a:endParaRPr lang="en-GB" altLang="ja-JP" sz="1600" dirty="0">
              <a:solidFill>
                <a:srgbClr val="262626"/>
              </a:solidFill>
              <a:latin typeface="Calibri" panose="020F0502020204030204" pitchFamily="34" charset="0"/>
            </a:endParaRPr>
          </a:p>
        </p:txBody>
      </p:sp>
      <p:sp>
        <p:nvSpPr>
          <p:cNvPr id="8" name="TextBox 3"/>
          <p:cNvSpPr txBox="1"/>
          <p:nvPr/>
        </p:nvSpPr>
        <p:spPr>
          <a:xfrm>
            <a:off x="1352599" y="4421605"/>
            <a:ext cx="7771303" cy="397032"/>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How </a:t>
            </a:r>
            <a:r>
              <a:rPr lang="en-US" altLang="zh-CN" sz="1800" kern="0" dirty="0">
                <a:latin typeface="Times New Roman" pitchFamily="18" charset="0"/>
                <a:cs typeface="Times New Roman" pitchFamily="18" charset="0"/>
              </a:rPr>
              <a:t>to </a:t>
            </a:r>
            <a:r>
              <a:rPr lang="en-US" altLang="zh-CN" sz="1800" kern="0" dirty="0">
                <a:solidFill>
                  <a:srgbClr val="FF0000"/>
                </a:solidFill>
                <a:latin typeface="Times New Roman" pitchFamily="18" charset="0"/>
                <a:cs typeface="Times New Roman" pitchFamily="18" charset="0"/>
              </a:rPr>
              <a:t>manage group members </a:t>
            </a:r>
            <a:r>
              <a:rPr lang="en-US" altLang="zh-CN" sz="1800" kern="0" dirty="0">
                <a:latin typeface="Times New Roman" pitchFamily="18" charset="0"/>
                <a:cs typeface="Times New Roman" pitchFamily="18" charset="0"/>
              </a:rPr>
              <a:t>in a project</a:t>
            </a:r>
            <a:r>
              <a:rPr lang="en-US" altLang="zh-CN" sz="1800" kern="0" dirty="0" smtClean="0">
                <a:latin typeface="Times New Roman" pitchFamily="18" charset="0"/>
                <a:cs typeface="Times New Roman" pitchFamily="18" charset="0"/>
              </a:rPr>
              <a:t>: distribute task to the right person;</a:t>
            </a:r>
            <a:endParaRPr lang="en-US" altLang="zh-CN" sz="1800" kern="0" dirty="0">
              <a:latin typeface="Times New Roman" pitchFamily="18" charset="0"/>
              <a:cs typeface="Times New Roman" pitchFamily="18" charset="0"/>
            </a:endParaRPr>
          </a:p>
        </p:txBody>
      </p:sp>
      <p:sp>
        <p:nvSpPr>
          <p:cNvPr id="2" name="TextBox 1"/>
          <p:cNvSpPr txBox="1"/>
          <p:nvPr/>
        </p:nvSpPr>
        <p:spPr>
          <a:xfrm>
            <a:off x="1928664" y="3356992"/>
            <a:ext cx="6194966" cy="92333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Make sure a project must be </a:t>
            </a:r>
            <a:r>
              <a:rPr lang="en-US" altLang="zh-CN" sz="1800" b="1" dirty="0" smtClean="0">
                <a:solidFill>
                  <a:srgbClr val="FF0000"/>
                </a:solidFill>
                <a:latin typeface="Times New Roman" pitchFamily="18" charset="0"/>
                <a:cs typeface="Times New Roman" pitchFamily="18" charset="0"/>
              </a:rPr>
              <a:t>finished on time</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Every conference or talks must </a:t>
            </a:r>
            <a:r>
              <a:rPr lang="en-US" altLang="zh-CN" sz="1800" b="1" dirty="0" smtClean="0">
                <a:solidFill>
                  <a:srgbClr val="FF0000"/>
                </a:solidFill>
                <a:latin typeface="Times New Roman" pitchFamily="18" charset="0"/>
                <a:cs typeface="Times New Roman" pitchFamily="18" charset="0"/>
              </a:rPr>
              <a:t>be recorded  and confirmed</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Familiar project management of SRCB and Ricoh;</a:t>
            </a:r>
            <a:endParaRPr lang="zh-CN" altLang="en-US" sz="1800" dirty="0">
              <a:latin typeface="Times New Roman" pitchFamily="18" charset="0"/>
              <a:cs typeface="Times New Roman" pitchFamily="18" charset="0"/>
            </a:endParaRPr>
          </a:p>
        </p:txBody>
      </p:sp>
      <p:sp>
        <p:nvSpPr>
          <p:cNvPr id="10" name="TextBox 9"/>
          <p:cNvSpPr txBox="1"/>
          <p:nvPr/>
        </p:nvSpPr>
        <p:spPr>
          <a:xfrm>
            <a:off x="1928664" y="4953942"/>
            <a:ext cx="7416824" cy="923330"/>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b="1" dirty="0">
                <a:solidFill>
                  <a:srgbClr val="FF0000"/>
                </a:solidFill>
                <a:latin typeface="Times New Roman" pitchFamily="18" charset="0"/>
                <a:cs typeface="Times New Roman" pitchFamily="18" charset="0"/>
              </a:rPr>
              <a:t>Important and urgent </a:t>
            </a:r>
            <a:r>
              <a:rPr lang="en-US" altLang="zh-CN" sz="1800" b="1" dirty="0" smtClean="0">
                <a:solidFill>
                  <a:srgbClr val="FF0000"/>
                </a:solidFill>
                <a:latin typeface="Times New Roman" pitchFamily="18" charset="0"/>
                <a:cs typeface="Times New Roman" pitchFamily="18" charset="0"/>
              </a:rPr>
              <a:t>tasks </a:t>
            </a:r>
            <a:r>
              <a:rPr lang="en-US" altLang="zh-CN" sz="1800" dirty="0" smtClean="0">
                <a:latin typeface="Times New Roman" pitchFamily="18" charset="0"/>
                <a:cs typeface="Times New Roman" pitchFamily="18" charset="0"/>
              </a:rPr>
              <a:t>must within someone’s power;</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Normal tasks are good opportunity to help group members to </a:t>
            </a:r>
            <a:r>
              <a:rPr lang="en-US" altLang="zh-CN" sz="1800" b="1" dirty="0" smtClean="0">
                <a:solidFill>
                  <a:srgbClr val="FF0000"/>
                </a:solidFill>
                <a:latin typeface="Times New Roman" pitchFamily="18" charset="0"/>
                <a:cs typeface="Times New Roman" pitchFamily="18" charset="0"/>
              </a:rPr>
              <a:t>challenge themselves</a:t>
            </a: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1836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781689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p:txBody>
          <a:bodyPr/>
          <a:lstStyle/>
          <a:p>
            <a:r>
              <a:rPr lang="en-US" altLang="zh-CN" dirty="0" smtClean="0">
                <a:latin typeface="Times New Roman" pitchFamily="18" charset="0"/>
                <a:cs typeface="Times New Roman" pitchFamily="18" charset="0"/>
              </a:rPr>
              <a:t>Future and Plan</a:t>
            </a:r>
            <a:endParaRPr lang="zh-CN" altLang="en-US" dirty="0">
              <a:latin typeface="Times New Roman" pitchFamily="18" charset="0"/>
              <a:cs typeface="Times New Roman" pitchFamily="18" charset="0"/>
            </a:endParaRPr>
          </a:p>
        </p:txBody>
      </p:sp>
      <p:sp>
        <p:nvSpPr>
          <p:cNvPr id="21" name="MH_SubTitle_4"/>
          <p:cNvSpPr/>
          <p:nvPr>
            <p:custDataLst>
              <p:tags r:id="rId3"/>
            </p:custDataLst>
          </p:nvPr>
        </p:nvSpPr>
        <p:spPr>
          <a:xfrm>
            <a:off x="2662064" y="4139082"/>
            <a:ext cx="2376752" cy="585788"/>
          </a:xfrm>
          <a:prstGeom prst="rect">
            <a:avLst/>
          </a:prstGeom>
          <a:solidFill>
            <a:srgbClr val="17C2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Programmer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2" name="MH_Other_1"/>
          <p:cNvSpPr/>
          <p:nvPr>
            <p:custDataLst>
              <p:tags r:id="rId4"/>
            </p:custDataLst>
          </p:nvPr>
        </p:nvSpPr>
        <p:spPr>
          <a:xfrm>
            <a:off x="2651745" y="3916832"/>
            <a:ext cx="3468819"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2CDB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3" name="MH_SubTitle_3"/>
          <p:cNvSpPr/>
          <p:nvPr>
            <p:custDataLst>
              <p:tags r:id="rId5"/>
            </p:custDataLst>
          </p:nvPr>
        </p:nvSpPr>
        <p:spPr>
          <a:xfrm>
            <a:off x="3743812" y="3337396"/>
            <a:ext cx="2376752" cy="587375"/>
          </a:xfrm>
          <a:prstGeom prst="rect">
            <a:avLst/>
          </a:prstGeom>
          <a:solidFill>
            <a:srgbClr val="A762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Project Leader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8" name="MH_Other_2"/>
          <p:cNvSpPr/>
          <p:nvPr>
            <p:custDataLst>
              <p:tags r:id="rId6"/>
            </p:custDataLst>
          </p:nvPr>
        </p:nvSpPr>
        <p:spPr>
          <a:xfrm>
            <a:off x="3742092" y="3116732"/>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BB86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0" name="MH_SubTitle_2"/>
          <p:cNvSpPr/>
          <p:nvPr>
            <p:custDataLst>
              <p:tags r:id="rId7"/>
            </p:custDataLst>
          </p:nvPr>
        </p:nvSpPr>
        <p:spPr>
          <a:xfrm>
            <a:off x="4853078" y="2530946"/>
            <a:ext cx="2376752" cy="585787"/>
          </a:xfrm>
          <a:prstGeom prst="rect">
            <a:avLst/>
          </a:prstGeom>
          <a:solidFill>
            <a:srgbClr val="0AAE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Expert</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31" name="MH_Other_3"/>
          <p:cNvSpPr/>
          <p:nvPr>
            <p:custDataLst>
              <p:tags r:id="rId8"/>
            </p:custDataLst>
          </p:nvPr>
        </p:nvSpPr>
        <p:spPr>
          <a:xfrm>
            <a:off x="4849638" y="2305520"/>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0DD5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MH_Other_5"/>
          <p:cNvSpPr>
            <a:spLocks/>
          </p:cNvSpPr>
          <p:nvPr>
            <p:custDataLst>
              <p:tags r:id="rId9"/>
            </p:custDataLst>
          </p:nvPr>
        </p:nvSpPr>
        <p:spPr bwMode="auto">
          <a:xfrm>
            <a:off x="3444568" y="1484784"/>
            <a:ext cx="1487620" cy="2439987"/>
          </a:xfrm>
          <a:custGeom>
            <a:avLst/>
            <a:gdLst>
              <a:gd name="T0" fmla="*/ 200691 w 1498331"/>
              <a:gd name="T1" fmla="*/ 158017 h 2662569"/>
              <a:gd name="T2" fmla="*/ 251657 w 1498331"/>
              <a:gd name="T3" fmla="*/ 180454 h 2662569"/>
              <a:gd name="T4" fmla="*/ 414746 w 1498331"/>
              <a:gd name="T5" fmla="*/ 219502 h 2662569"/>
              <a:gd name="T6" fmla="*/ 433932 w 1498331"/>
              <a:gd name="T7" fmla="*/ 294173 h 2662569"/>
              <a:gd name="T8" fmla="*/ 268102 w 1498331"/>
              <a:gd name="T9" fmla="*/ 277047 h 2662569"/>
              <a:gd name="T10" fmla="*/ 270843 w 1498331"/>
              <a:gd name="T11" fmla="*/ 398301 h 2662569"/>
              <a:gd name="T12" fmla="*/ 414060 w 1498331"/>
              <a:gd name="T13" fmla="*/ 432555 h 2662569"/>
              <a:gd name="T14" fmla="*/ 436674 w 1498331"/>
              <a:gd name="T15" fmla="*/ 456530 h 2662569"/>
              <a:gd name="T16" fmla="*/ 441471 w 1498331"/>
              <a:gd name="T17" fmla="*/ 467492 h 2662569"/>
              <a:gd name="T18" fmla="*/ 480530 w 1498331"/>
              <a:gd name="T19" fmla="*/ 608614 h 2662569"/>
              <a:gd name="T20" fmla="*/ 403782 w 1498331"/>
              <a:gd name="T21" fmla="*/ 635330 h 2662569"/>
              <a:gd name="T22" fmla="*/ 366778 w 1498331"/>
              <a:gd name="T23" fmla="*/ 501059 h 2662569"/>
              <a:gd name="T24" fmla="*/ 211226 w 1498331"/>
              <a:gd name="T25" fmla="*/ 468862 h 2662569"/>
              <a:gd name="T26" fmla="*/ 201633 w 1498331"/>
              <a:gd name="T27" fmla="*/ 819610 h 2662569"/>
              <a:gd name="T28" fmla="*/ 122145 w 1498331"/>
              <a:gd name="T29" fmla="*/ 816185 h 2662569"/>
              <a:gd name="T30" fmla="*/ 135164 w 1498331"/>
              <a:gd name="T31" fmla="*/ 414743 h 2662569"/>
              <a:gd name="T32" fmla="*/ 129682 w 1498331"/>
              <a:gd name="T33" fmla="*/ 281841 h 2662569"/>
              <a:gd name="T34" fmla="*/ 79658 w 1498331"/>
              <a:gd name="T35" fmla="*/ 316094 h 2662569"/>
              <a:gd name="T36" fmla="*/ 84455 w 1498331"/>
              <a:gd name="T37" fmla="*/ 408577 h 2662569"/>
              <a:gd name="T38" fmla="*/ 7708 w 1498331"/>
              <a:gd name="T39" fmla="*/ 407893 h 2662569"/>
              <a:gd name="T40" fmla="*/ 22783 w 1498331"/>
              <a:gd name="T41" fmla="*/ 261975 h 2662569"/>
              <a:gd name="T42" fmla="*/ 144758 w 1498331"/>
              <a:gd name="T43" fmla="*/ 179083 h 2662569"/>
              <a:gd name="T44" fmla="*/ 148184 w 1498331"/>
              <a:gd name="T45" fmla="*/ 177713 h 2662569"/>
              <a:gd name="T46" fmla="*/ 200691 w 1498331"/>
              <a:gd name="T47" fmla="*/ 158017 h 2662569"/>
              <a:gd name="T48" fmla="*/ 193341 w 1498331"/>
              <a:gd name="T49" fmla="*/ 520 h 2662569"/>
              <a:gd name="T50" fmla="*/ 258366 w 1498331"/>
              <a:gd name="T51" fmla="*/ 32962 h 2662569"/>
              <a:gd name="T52" fmla="*/ 233668 w 1498331"/>
              <a:gd name="T53" fmla="*/ 122639 h 2662569"/>
              <a:gd name="T54" fmla="*/ 143799 w 1498331"/>
              <a:gd name="T55" fmla="*/ 98677 h 2662569"/>
              <a:gd name="T56" fmla="*/ 168495 w 1498331"/>
              <a:gd name="T57" fmla="*/ 9001 h 2662569"/>
              <a:gd name="T58" fmla="*/ 193341 w 1498331"/>
              <a:gd name="T59" fmla="*/ 520 h 26625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98331" h="2662569">
                <a:moveTo>
                  <a:pt x="623450" y="491368"/>
                </a:moveTo>
                <a:cubicBezTo>
                  <a:pt x="683321" y="492966"/>
                  <a:pt x="742394" y="516399"/>
                  <a:pt x="781776" y="561133"/>
                </a:cubicBezTo>
                <a:cubicBezTo>
                  <a:pt x="935045" y="669775"/>
                  <a:pt x="1096830" y="727292"/>
                  <a:pt x="1288416" y="682557"/>
                </a:cubicBezTo>
                <a:cubicBezTo>
                  <a:pt x="1437428" y="646343"/>
                  <a:pt x="1497033" y="878538"/>
                  <a:pt x="1348021" y="914752"/>
                </a:cubicBezTo>
                <a:cubicBezTo>
                  <a:pt x="1158563" y="959487"/>
                  <a:pt x="990392" y="931794"/>
                  <a:pt x="832865" y="861497"/>
                </a:cubicBezTo>
                <a:cubicBezTo>
                  <a:pt x="832865" y="987180"/>
                  <a:pt x="837123" y="1112864"/>
                  <a:pt x="841380" y="1238548"/>
                </a:cubicBezTo>
                <a:cubicBezTo>
                  <a:pt x="994650" y="1251329"/>
                  <a:pt x="1143662" y="1287543"/>
                  <a:pt x="1286288" y="1345060"/>
                </a:cubicBezTo>
                <a:cubicBezTo>
                  <a:pt x="1326734" y="1359971"/>
                  <a:pt x="1348021" y="1389795"/>
                  <a:pt x="1356536" y="1419618"/>
                </a:cubicBezTo>
                <a:cubicBezTo>
                  <a:pt x="1362922" y="1430269"/>
                  <a:pt x="1367180" y="1440920"/>
                  <a:pt x="1371437" y="1453702"/>
                </a:cubicBezTo>
                <a:cubicBezTo>
                  <a:pt x="1411883" y="1600688"/>
                  <a:pt x="1452329" y="1745544"/>
                  <a:pt x="1492776" y="1892530"/>
                </a:cubicBezTo>
                <a:cubicBezTo>
                  <a:pt x="1537479" y="2048037"/>
                  <a:pt x="1299060" y="2133247"/>
                  <a:pt x="1254356" y="1975609"/>
                </a:cubicBezTo>
                <a:cubicBezTo>
                  <a:pt x="1216039" y="1837144"/>
                  <a:pt x="1177722" y="1696549"/>
                  <a:pt x="1139404" y="1558083"/>
                </a:cubicBezTo>
                <a:cubicBezTo>
                  <a:pt x="1009551" y="1511218"/>
                  <a:pt x="677467" y="1472874"/>
                  <a:pt x="656180" y="1457962"/>
                </a:cubicBezTo>
                <a:cubicBezTo>
                  <a:pt x="639150" y="1756195"/>
                  <a:pt x="664695" y="2284493"/>
                  <a:pt x="626377" y="2548642"/>
                </a:cubicBezTo>
                <a:cubicBezTo>
                  <a:pt x="605090" y="2710540"/>
                  <a:pt x="383701" y="2693498"/>
                  <a:pt x="379443" y="2537991"/>
                </a:cubicBezTo>
                <a:cubicBezTo>
                  <a:pt x="409246" y="2101293"/>
                  <a:pt x="419889" y="1381274"/>
                  <a:pt x="419889" y="1289674"/>
                </a:cubicBezTo>
                <a:cubicBezTo>
                  <a:pt x="415632" y="1274762"/>
                  <a:pt x="404988" y="997832"/>
                  <a:pt x="402860" y="876408"/>
                </a:cubicBezTo>
                <a:cubicBezTo>
                  <a:pt x="351769" y="912622"/>
                  <a:pt x="298551" y="946706"/>
                  <a:pt x="247461" y="982920"/>
                </a:cubicBezTo>
                <a:cubicBezTo>
                  <a:pt x="251719" y="1078780"/>
                  <a:pt x="255976" y="1174641"/>
                  <a:pt x="262362" y="1270502"/>
                </a:cubicBezTo>
                <a:cubicBezTo>
                  <a:pt x="268748" y="1423878"/>
                  <a:pt x="30329" y="1421748"/>
                  <a:pt x="23943" y="1268371"/>
                </a:cubicBezTo>
                <a:cubicBezTo>
                  <a:pt x="17557" y="1144818"/>
                  <a:pt x="-48434" y="897711"/>
                  <a:pt x="70775" y="814631"/>
                </a:cubicBezTo>
                <a:cubicBezTo>
                  <a:pt x="196371" y="729422"/>
                  <a:pt x="324096" y="642082"/>
                  <a:pt x="449692" y="556873"/>
                </a:cubicBezTo>
                <a:cubicBezTo>
                  <a:pt x="453949" y="554743"/>
                  <a:pt x="456078" y="552613"/>
                  <a:pt x="460336" y="552613"/>
                </a:cubicBezTo>
                <a:cubicBezTo>
                  <a:pt x="502910" y="510008"/>
                  <a:pt x="563580" y="489771"/>
                  <a:pt x="623450" y="491368"/>
                </a:cubicBezTo>
                <a:close/>
                <a:moveTo>
                  <a:pt x="600624" y="1615"/>
                </a:moveTo>
                <a:cubicBezTo>
                  <a:pt x="679944" y="-8463"/>
                  <a:pt x="761061" y="29055"/>
                  <a:pt x="802619" y="102495"/>
                </a:cubicBezTo>
                <a:cubicBezTo>
                  <a:pt x="858029" y="200415"/>
                  <a:pt x="823931" y="326008"/>
                  <a:pt x="725897" y="381353"/>
                </a:cubicBezTo>
                <a:cubicBezTo>
                  <a:pt x="627863" y="438828"/>
                  <a:pt x="504256" y="404769"/>
                  <a:pt x="446714" y="306849"/>
                </a:cubicBezTo>
                <a:cubicBezTo>
                  <a:pt x="391304" y="208930"/>
                  <a:pt x="425403" y="83337"/>
                  <a:pt x="523436" y="27991"/>
                </a:cubicBezTo>
                <a:cubicBezTo>
                  <a:pt x="547945" y="13622"/>
                  <a:pt x="574185" y="4974"/>
                  <a:pt x="600624" y="16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
        <p:nvSpPr>
          <p:cNvPr id="5" name="TextBox 4"/>
          <p:cNvSpPr txBox="1"/>
          <p:nvPr/>
        </p:nvSpPr>
        <p:spPr>
          <a:xfrm>
            <a:off x="1001078" y="5315372"/>
            <a:ext cx="7903845" cy="1077218"/>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1.Improve </a:t>
            </a:r>
            <a:r>
              <a:rPr lang="en-US" altLang="zh-CN" b="1" dirty="0" smtClean="0">
                <a:solidFill>
                  <a:srgbClr val="FF0000"/>
                </a:solidFill>
                <a:latin typeface="Times New Roman" pitchFamily="18" charset="0"/>
                <a:cs typeface="Times New Roman" pitchFamily="18" charset="0"/>
              </a:rPr>
              <a:t>software skills </a:t>
            </a:r>
            <a:r>
              <a:rPr lang="en-US" altLang="zh-CN" dirty="0" smtClean="0">
                <a:latin typeface="Times New Roman" pitchFamily="18" charset="0"/>
                <a:cs typeface="Times New Roman" pitchFamily="18" charset="0"/>
              </a:rPr>
              <a:t>, especially on the </a:t>
            </a:r>
            <a:r>
              <a:rPr lang="en-US" altLang="zh-CN" b="1" dirty="0" smtClean="0">
                <a:solidFill>
                  <a:srgbClr val="FF0000"/>
                </a:solidFill>
                <a:latin typeface="Times New Roman" pitchFamily="18" charset="0"/>
                <a:cs typeface="Times New Roman" pitchFamily="18" charset="0"/>
              </a:rPr>
              <a:t>video technique</a:t>
            </a:r>
            <a:r>
              <a:rPr lang="en-US" altLang="zh-CN" dirty="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2.Enlarge my range of </a:t>
            </a:r>
            <a:r>
              <a:rPr lang="en-US" altLang="zh-CN" b="1" dirty="0" smtClean="0">
                <a:solidFill>
                  <a:srgbClr val="FF0000"/>
                </a:solidFill>
                <a:latin typeface="Times New Roman" pitchFamily="18" charset="0"/>
                <a:cs typeface="Times New Roman" pitchFamily="18" charset="0"/>
              </a:rPr>
              <a:t>technique exchange</a:t>
            </a:r>
            <a:r>
              <a:rPr lang="en-US" altLang="zh-CN" dirty="0" smtClean="0">
                <a:latin typeface="Times New Roman" pitchFamily="18" charset="0"/>
                <a:cs typeface="Times New Roman" pitchFamily="18" charset="0"/>
              </a:rPr>
              <a:t>, such as to attend some technical forum;</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3.Extend </a:t>
            </a:r>
            <a:r>
              <a:rPr lang="en-US" altLang="zh-CN" b="1" dirty="0" smtClean="0">
                <a:solidFill>
                  <a:srgbClr val="FF0000"/>
                </a:solidFill>
                <a:latin typeface="Times New Roman" pitchFamily="18" charset="0"/>
                <a:cs typeface="Times New Roman" pitchFamily="18" charset="0"/>
              </a:rPr>
              <a:t>knowledge system</a:t>
            </a:r>
            <a:r>
              <a:rPr lang="en-US" altLang="zh-CN" dirty="0" smtClean="0">
                <a:latin typeface="Times New Roman" pitchFamily="18" charset="0"/>
                <a:cs typeface="Times New Roman" pitchFamily="18" charset="0"/>
              </a:rPr>
              <a:t>, keep a watchful eye </a:t>
            </a:r>
            <a:r>
              <a:rPr lang="en-US" altLang="zh-CN" b="1" dirty="0" smtClean="0">
                <a:solidFill>
                  <a:srgbClr val="FF0000"/>
                </a:solidFill>
                <a:latin typeface="Times New Roman" pitchFamily="18" charset="0"/>
                <a:cs typeface="Times New Roman" pitchFamily="18" charset="0"/>
              </a:rPr>
              <a:t>on the USE </a:t>
            </a:r>
            <a:r>
              <a:rPr lang="en-US" altLang="zh-CN" dirty="0" smtClean="0">
                <a:latin typeface="Times New Roman" pitchFamily="18" charset="0"/>
                <a:cs typeface="Times New Roman" pitchFamily="18" charset="0"/>
              </a:rPr>
              <a:t>of  some popular tech, such as AI, Video Live, Blockchain and etc.</a:t>
            </a:r>
            <a:endParaRPr lang="zh-CN" altLang="en-US" dirty="0">
              <a:latin typeface="Times New Roman" pitchFamily="18" charset="0"/>
              <a:cs typeface="Times New Roman" pitchFamily="18" charset="0"/>
            </a:endParaRPr>
          </a:p>
        </p:txBody>
      </p:sp>
      <p:sp>
        <p:nvSpPr>
          <p:cNvPr id="6" name="TextBox 5"/>
          <p:cNvSpPr txBox="1"/>
          <p:nvPr/>
        </p:nvSpPr>
        <p:spPr>
          <a:xfrm>
            <a:off x="776536" y="4869160"/>
            <a:ext cx="971741" cy="400110"/>
          </a:xfrm>
          <a:prstGeom prst="rect">
            <a:avLst/>
          </a:prstGeom>
          <a:noFill/>
        </p:spPr>
        <p:txBody>
          <a:bodyPr wrap="none" rtlCol="0">
            <a:spAutoFit/>
          </a:bodyPr>
          <a:lstStyle/>
          <a:p>
            <a:pPr marL="285750" indent="-285750">
              <a:buClr>
                <a:srgbClr val="FF0000"/>
              </a:buClr>
              <a:buSzPct val="120000"/>
              <a:buFont typeface="Wingdings" pitchFamily="2" charset="2"/>
              <a:buChar char="n"/>
            </a:pPr>
            <a:r>
              <a:rPr lang="en-US" altLang="zh-CN" sz="2000" b="1" dirty="0" smtClean="0">
                <a:latin typeface="Times New Roman" pitchFamily="18" charset="0"/>
                <a:cs typeface="Times New Roman" pitchFamily="18" charset="0"/>
              </a:rPr>
              <a:t>Plan</a:t>
            </a:r>
            <a:endParaRPr lang="zh-CN" altLang="en-US" sz="2000" b="1"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42216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14</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518568058"/>
              </p:ext>
            </p:extLst>
          </p:nvPr>
        </p:nvGraphicFramePr>
        <p:xfrm>
          <a:off x="1352600" y="2276872"/>
          <a:ext cx="7866904" cy="1280160"/>
        </p:xfrm>
        <a:graphic>
          <a:graphicData uri="http://schemas.openxmlformats.org/drawingml/2006/table">
            <a:tbl>
              <a:tblPr firstRow="1" bandRow="1">
                <a:tableStyleId>{D7AC3CCA-C797-4891-BE02-D94E43425B78}</a:tableStyleId>
              </a:tblPr>
              <a:tblGrid>
                <a:gridCol w="1728192"/>
                <a:gridCol w="1800200"/>
                <a:gridCol w="1944216"/>
                <a:gridCol w="2394296"/>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Bachelor</a:t>
                      </a:r>
                      <a:r>
                        <a:rPr lang="en-US" altLang="zh-CN" b="0" dirty="0" smtClean="0">
                          <a:latin typeface="Times New Roman" pitchFamily="18" charset="0"/>
                          <a:cs typeface="Times New Roman" pitchFamily="18" charset="0"/>
                        </a:rPr>
                        <a:t>’s degree</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Mechanical</a:t>
                      </a:r>
                    </a:p>
                    <a:p>
                      <a:pPr algn="ctr"/>
                      <a:r>
                        <a:rPr lang="en-US" altLang="zh-CN" b="0" dirty="0" smtClean="0">
                          <a:latin typeface="Times New Roman" pitchFamily="18" charset="0"/>
                          <a:cs typeface="Times New Roman" pitchFamily="18" charset="0"/>
                        </a:rPr>
                        <a:t>Engineering</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Maste</a:t>
                      </a:r>
                      <a:r>
                        <a:rPr lang="en-US" altLang="zh-CN" dirty="0" smtClean="0">
                          <a:latin typeface="Times New Roman" pitchFamily="18" charset="0"/>
                          <a:cs typeface="Times New Roman" pitchFamily="18" charset="0"/>
                        </a:rPr>
                        <a:t>r’s degree</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Aviation</a:t>
                      </a:r>
                      <a:r>
                        <a:rPr lang="en-US" altLang="zh-CN" baseline="0" dirty="0" smtClean="0">
                          <a:latin typeface="Times New Roman" pitchFamily="18" charset="0"/>
                          <a:cs typeface="Times New Roman" pitchFamily="18" charset="0"/>
                        </a:rPr>
                        <a:t> and aerospace manufacturing</a:t>
                      </a:r>
                      <a:endParaRPr lang="zh-CN" altLang="en-US" dirty="0">
                        <a:latin typeface="Times New Roman" pitchFamily="18" charset="0"/>
                        <a:cs typeface="Times New Roman" pitchFamily="18" charset="0"/>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8239618"/>
              </p:ext>
            </p:extLst>
          </p:nvPr>
        </p:nvGraphicFramePr>
        <p:xfrm>
          <a:off x="1352600" y="4365103"/>
          <a:ext cx="7866903" cy="769128"/>
        </p:xfrm>
        <a:graphic>
          <a:graphicData uri="http://schemas.openxmlformats.org/drawingml/2006/table">
            <a:tbl>
              <a:tblPr firstRow="1" bandRow="1">
                <a:tableStyleId>{D7AC3CCA-C797-4891-BE02-D94E43425B78}</a:tableStyleId>
              </a:tblPr>
              <a:tblGrid>
                <a:gridCol w="2622301"/>
                <a:gridCol w="2622301"/>
                <a:gridCol w="2622301"/>
              </a:tblGrid>
              <a:tr h="384564">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84564">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SRCB</a:t>
                      </a:r>
                      <a:endParaRPr lang="zh-CN" altLang="en-US" b="1"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2" name="TextBox 1"/>
          <p:cNvSpPr txBox="1"/>
          <p:nvPr/>
        </p:nvSpPr>
        <p:spPr>
          <a:xfrm>
            <a:off x="920552" y="1556792"/>
            <a:ext cx="3177473"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Education Experience</a:t>
            </a:r>
            <a:endParaRPr lang="zh-CN" altLang="en-US" sz="2400" dirty="0">
              <a:latin typeface="Times New Roman" pitchFamily="18" charset="0"/>
              <a:cs typeface="Times New Roman" pitchFamily="18" charset="0"/>
            </a:endParaRPr>
          </a:p>
        </p:txBody>
      </p:sp>
      <p:sp>
        <p:nvSpPr>
          <p:cNvPr id="12" name="TextBox 11"/>
          <p:cNvSpPr txBox="1"/>
          <p:nvPr/>
        </p:nvSpPr>
        <p:spPr>
          <a:xfrm>
            <a:off x="920552" y="3717032"/>
            <a:ext cx="3000565"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Working Experience</a:t>
            </a:r>
            <a:endParaRPr lang="zh-CN" altLang="en-US" sz="24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685952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4</a:t>
            </a:fld>
            <a:endParaRPr lang="en-GB" altLang="ja-JP" sz="1600" dirty="0">
              <a:solidFill>
                <a:srgbClr val="262626"/>
              </a:solidFill>
              <a:latin typeface="Calibri" panose="020F0502020204030204" pitchFamily="34" charset="0"/>
            </a:endParaRPr>
          </a:p>
        </p:txBody>
      </p:sp>
      <p:sp>
        <p:nvSpPr>
          <p:cNvPr id="11" name="TextBox 10"/>
          <p:cNvSpPr txBox="1"/>
          <p:nvPr/>
        </p:nvSpPr>
        <p:spPr>
          <a:xfrm>
            <a:off x="1837917" y="2095022"/>
            <a:ext cx="6230167" cy="40011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000" b="1" dirty="0" smtClean="0">
                <a:solidFill>
                  <a:srgbClr val="FF0000"/>
                </a:solidFill>
                <a:latin typeface="Times New Roman" pitchFamily="18" charset="0"/>
                <a:cs typeface="Times New Roman" pitchFamily="18" charset="0"/>
              </a:rPr>
              <a:t>Wide rage </a:t>
            </a:r>
            <a:r>
              <a:rPr lang="en-US" altLang="zh-CN" sz="2000" dirty="0" smtClean="0">
                <a:latin typeface="Times New Roman" pitchFamily="18" charset="0"/>
                <a:cs typeface="Times New Roman" pitchFamily="18" charset="0"/>
              </a:rPr>
              <a:t>of knowledge </a:t>
            </a:r>
            <a:r>
              <a:rPr lang="en-US" altLang="zh-CN" sz="2000" b="1" dirty="0" smtClean="0">
                <a:solidFill>
                  <a:srgbClr val="FF0000"/>
                </a:solidFill>
                <a:latin typeface="Times New Roman" pitchFamily="18" charset="0"/>
                <a:cs typeface="Times New Roman" pitchFamily="18" charset="0"/>
              </a:rPr>
              <a:t>to resolve complex problems</a:t>
            </a:r>
            <a:endParaRPr lang="zh-CN" altLang="en-US" sz="2000" b="1" dirty="0">
              <a:solidFill>
                <a:srgbClr val="FF0000"/>
              </a:solidFill>
              <a:latin typeface="Times New Roman" pitchFamily="18" charset="0"/>
              <a:cs typeface="Times New Roman" pitchFamily="18" charset="0"/>
            </a:endParaRPr>
          </a:p>
        </p:txBody>
      </p:sp>
      <p:sp>
        <p:nvSpPr>
          <p:cNvPr id="13" name="TextBox 12"/>
          <p:cNvSpPr txBox="1"/>
          <p:nvPr/>
        </p:nvSpPr>
        <p:spPr>
          <a:xfrm>
            <a:off x="920552" y="1556792"/>
            <a:ext cx="1616148"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Specialty</a:t>
            </a:r>
            <a:endParaRPr lang="zh-CN" altLang="en-US" sz="2400" dirty="0">
              <a:latin typeface="Times New Roman" pitchFamily="18" charset="0"/>
              <a:cs typeface="Times New Roman" pitchFamily="18" charset="0"/>
            </a:endParaRPr>
          </a:p>
        </p:txBody>
      </p:sp>
      <p:sp>
        <p:nvSpPr>
          <p:cNvPr id="4" name="圆角矩形 3"/>
          <p:cNvSpPr/>
          <p:nvPr/>
        </p:nvSpPr>
        <p:spPr bwMode="auto">
          <a:xfrm>
            <a:off x="3080791" y="5229200"/>
            <a:ext cx="3011785" cy="720080"/>
          </a:xfrm>
          <a:prstGeom prst="roundRec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rPr>
              <a:t>Core Competitiveness</a:t>
            </a: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8" name="矩形 7"/>
          <p:cNvSpPr/>
          <p:nvPr/>
        </p:nvSpPr>
        <p:spPr bwMode="auto">
          <a:xfrm>
            <a:off x="3224808" y="3140968"/>
            <a:ext cx="360040" cy="2088232"/>
          </a:xfrm>
          <a:prstGeom prst="rect">
            <a:avLst/>
          </a:prstGeom>
          <a:solidFill>
            <a:srgbClr val="FF3399">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5" name="矩形 14"/>
          <p:cNvSpPr/>
          <p:nvPr/>
        </p:nvSpPr>
        <p:spPr bwMode="auto">
          <a:xfrm>
            <a:off x="3800872" y="3501008"/>
            <a:ext cx="360040" cy="1728192"/>
          </a:xfrm>
          <a:prstGeom prst="rect">
            <a:avLst/>
          </a:prstGeom>
          <a:solidFill>
            <a:srgbClr val="FF3399">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6" name="矩形 15"/>
          <p:cNvSpPr/>
          <p:nvPr/>
        </p:nvSpPr>
        <p:spPr bwMode="auto">
          <a:xfrm>
            <a:off x="4366568" y="3645024"/>
            <a:ext cx="360040" cy="1584176"/>
          </a:xfrm>
          <a:prstGeom prst="rect">
            <a:avLst/>
          </a:prstGeom>
          <a:solidFill>
            <a:srgbClr val="FF3399">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7" name="矩形 16"/>
          <p:cNvSpPr/>
          <p:nvPr/>
        </p:nvSpPr>
        <p:spPr bwMode="auto">
          <a:xfrm>
            <a:off x="4904420" y="3140968"/>
            <a:ext cx="360040" cy="2088232"/>
          </a:xfrm>
          <a:prstGeom prst="rect">
            <a:avLst/>
          </a:prstGeom>
          <a:solidFill>
            <a:srgbClr val="FF3399">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18" name="矩形 17"/>
          <p:cNvSpPr/>
          <p:nvPr/>
        </p:nvSpPr>
        <p:spPr bwMode="auto">
          <a:xfrm>
            <a:off x="5425177" y="3140968"/>
            <a:ext cx="360040" cy="2088232"/>
          </a:xfrm>
          <a:prstGeom prst="rect">
            <a:avLst/>
          </a:prstGeom>
          <a:solidFill>
            <a:srgbClr val="FF3399">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9" name="TextBox 8"/>
          <p:cNvSpPr txBox="1"/>
          <p:nvPr/>
        </p:nvSpPr>
        <p:spPr>
          <a:xfrm>
            <a:off x="2000672" y="4015807"/>
            <a:ext cx="792088" cy="369332"/>
          </a:xfrm>
          <a:prstGeom prst="rect">
            <a:avLst/>
          </a:prstGeom>
          <a:noFill/>
        </p:spPr>
        <p:txBody>
          <a:bodyPr wrap="square" rtlCol="0">
            <a:spAutoFit/>
          </a:bodyPr>
          <a:lstStyle/>
          <a:p>
            <a:r>
              <a:rPr lang="en-US" altLang="zh-CN" sz="1800" dirty="0" smtClean="0"/>
              <a:t>Skills</a:t>
            </a:r>
            <a:endParaRPr lang="zh-CN" altLang="en-US" dirty="0"/>
          </a:p>
        </p:txBody>
      </p:sp>
      <p:sp>
        <p:nvSpPr>
          <p:cNvPr id="14" name="TextBox 13"/>
          <p:cNvSpPr txBox="1"/>
          <p:nvPr/>
        </p:nvSpPr>
        <p:spPr>
          <a:xfrm>
            <a:off x="2792760" y="2780928"/>
            <a:ext cx="1368152" cy="307777"/>
          </a:xfrm>
          <a:prstGeom prst="rect">
            <a:avLst/>
          </a:prstGeom>
          <a:noFill/>
        </p:spPr>
        <p:txBody>
          <a:bodyPr wrap="square" rtlCol="0">
            <a:spAutoFit/>
          </a:bodyPr>
          <a:lstStyle/>
          <a:p>
            <a:r>
              <a:rPr lang="en-US" altLang="zh-CN" sz="1400" dirty="0" smtClean="0"/>
              <a:t>Engineering</a:t>
            </a:r>
            <a:endParaRPr lang="zh-CN" altLang="en-US" sz="1400" dirty="0"/>
          </a:p>
        </p:txBody>
      </p:sp>
    </p:spTree>
    <p:custDataLst>
      <p:tags r:id="rId1"/>
    </p:custDataLst>
    <p:extLst>
      <p:ext uri="{BB962C8B-B14F-4D97-AF65-F5344CB8AC3E}">
        <p14:creationId xmlns:p14="http://schemas.microsoft.com/office/powerpoint/2010/main" val="1862368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5</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内容占位符 2"/>
          <p:cNvSpPr txBox="1">
            <a:spLocks/>
          </p:cNvSpPr>
          <p:nvPr/>
        </p:nvSpPr>
        <p:spPr>
          <a:xfrm>
            <a:off x="818864" y="1268760"/>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b="1" dirty="0">
                <a:solidFill>
                  <a:srgbClr val="FF0000"/>
                </a:solidFill>
                <a:latin typeface="Times New Roman" pitchFamily="18" charset="0"/>
                <a:cs typeface="Times New Roman" pitchFamily="18" charset="0"/>
              </a:rPr>
              <a:t>Main </a:t>
            </a:r>
            <a:r>
              <a:rPr lang="en-US" altLang="zh-CN" sz="1600" dirty="0" smtClean="0">
                <a:latin typeface="Times New Roman" pitchFamily="18" charset="0"/>
                <a:cs typeface="Times New Roman" pitchFamily="18" charset="0"/>
              </a:rPr>
              <a:t>contributor </a:t>
            </a:r>
            <a:r>
              <a:rPr lang="en-US" altLang="zh-CN" sz="1600" dirty="0">
                <a:latin typeface="Times New Roman" pitchFamily="18" charset="0"/>
                <a:cs typeface="Times New Roman" pitchFamily="18" charset="0"/>
              </a:rPr>
              <a:t>in 4 projects</a:t>
            </a:r>
            <a:r>
              <a:rPr lang="en-US" altLang="zh-CN" sz="1600" dirty="0" smtClean="0">
                <a:latin typeface="Times New Roman" pitchFamily="18" charset="0"/>
                <a:cs typeface="Times New Roman" pitchFamily="18" charset="0"/>
              </a:rPr>
              <a:t>;</a:t>
            </a:r>
          </a:p>
          <a:p>
            <a:pPr>
              <a:spcBef>
                <a:spcPts val="550"/>
              </a:spcBef>
              <a:spcAft>
                <a:spcPts val="550"/>
              </a:spcAft>
            </a:pPr>
            <a:r>
              <a:rPr lang="en-US" altLang="zh-CN" sz="1600" dirty="0" smtClean="0">
                <a:latin typeface="Times New Roman" pitchFamily="18" charset="0"/>
                <a:cs typeface="Times New Roman" pitchFamily="18" charset="0"/>
              </a:rPr>
              <a:t>I 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p>
        </p:txBody>
      </p:sp>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32026"/>
            <a:ext cx="1928060"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3202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884074"/>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884074"/>
            <a:ext cx="1587013"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32026"/>
            <a:ext cx="1512168"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4095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4992999"/>
            <a:ext cx="1579229"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40951"/>
            <a:ext cx="1084261"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81539" y="4884074"/>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6894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4733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5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5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6</a:t>
            </a:fld>
            <a:endParaRPr lang="en-GB" altLang="ja-JP" sz="1600" dirty="0">
              <a:solidFill>
                <a:srgbClr val="262626"/>
              </a:solidFill>
              <a:latin typeface="Calibri" panose="020F0502020204030204" pitchFamily="34" charset="0"/>
            </a:endParaRPr>
          </a:p>
        </p:txBody>
      </p:sp>
      <p:sp>
        <p:nvSpPr>
          <p:cNvPr id="3" name="七角星 2"/>
          <p:cNvSpPr/>
          <p:nvPr/>
        </p:nvSpPr>
        <p:spPr bwMode="auto">
          <a:xfrm>
            <a:off x="1727677" y="5510050"/>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err="1"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.net</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Advanced UI</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Databases</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1" name="七角星 60"/>
          <p:cNvSpPr/>
          <p:nvPr/>
        </p:nvSpPr>
        <p:spPr bwMode="auto">
          <a:xfrm>
            <a:off x="3854933" y="5554256"/>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System</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2" name="七角星 61"/>
          <p:cNvSpPr/>
          <p:nvPr/>
        </p:nvSpPr>
        <p:spPr bwMode="auto">
          <a:xfrm>
            <a:off x="2950571"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Progresses</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70" name="七角星 69"/>
          <p:cNvSpPr/>
          <p:nvPr/>
        </p:nvSpPr>
        <p:spPr bwMode="auto">
          <a:xfrm>
            <a:off x="6527566"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Web Front End</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Project Leading</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格式工厂drugboxUI.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4614800" y="1669852"/>
            <a:ext cx="4869498" cy="2479228"/>
          </a:xfrm>
          <a:prstGeom prst="rect">
            <a:avLst/>
          </a:prstGeom>
        </p:spPr>
      </p:pic>
      <p:sp>
        <p:nvSpPr>
          <p:cNvPr id="2050" name="MH_PageTitle"/>
          <p:cNvSpPr>
            <a:spLocks noGrp="1"/>
          </p:cNvSpPr>
          <p:nvPr>
            <p:ph type="title"/>
            <p:custDataLst>
              <p:tags r:id="rId4"/>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33795" name="MH_SubTitle_1"/>
          <p:cNvSpPr txBox="1">
            <a:spLocks noChangeArrowheads="1"/>
          </p:cNvSpPr>
          <p:nvPr>
            <p:custDataLst>
              <p:tags r:id="rId5"/>
            </p:custDataLst>
          </p:nvPr>
        </p:nvSpPr>
        <p:spPr bwMode="auto">
          <a:xfrm>
            <a:off x="1499344" y="2204864"/>
            <a:ext cx="294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Implement advanced UI </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2052" name="MH_Other_1"/>
          <p:cNvSpPr>
            <a:spLocks noEditPoints="1"/>
          </p:cNvSpPr>
          <p:nvPr>
            <p:custDataLst>
              <p:tags r:id="rId6"/>
            </p:custDataLst>
          </p:nvPr>
        </p:nvSpPr>
        <p:spPr bwMode="auto">
          <a:xfrm>
            <a:off x="981688"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7"/>
            </p:custDataLst>
          </p:nvPr>
        </p:nvSpPr>
        <p:spPr bwMode="auto">
          <a:xfrm>
            <a:off x="1489026"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Database Module</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2054" name="MH_Other_2"/>
          <p:cNvSpPr>
            <a:spLocks noEditPoints="1"/>
          </p:cNvSpPr>
          <p:nvPr>
            <p:custDataLst>
              <p:tags r:id="rId8"/>
            </p:custDataLst>
          </p:nvPr>
        </p:nvSpPr>
        <p:spPr bwMode="auto">
          <a:xfrm>
            <a:off x="981688"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33801" name="MH_SubTitle_4"/>
          <p:cNvSpPr txBox="1">
            <a:spLocks noChangeArrowheads="1"/>
          </p:cNvSpPr>
          <p:nvPr>
            <p:custDataLst>
              <p:tags r:id="rId9"/>
            </p:custDataLst>
          </p:nvPr>
        </p:nvSpPr>
        <p:spPr bwMode="auto">
          <a:xfrm>
            <a:off x="1489026" y="5085184"/>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mn-lt"/>
                <a:ea typeface="+mn-ea"/>
              </a:rPr>
              <a:t>Data </a:t>
            </a:r>
            <a:r>
              <a:rPr lang="en-US" altLang="zh-CN" sz="2000" b="1" dirty="0">
                <a:solidFill>
                  <a:schemeClr val="accent2">
                    <a:lumMod val="50000"/>
                  </a:schemeClr>
                </a:solidFill>
                <a:latin typeface="+mn-lt"/>
                <a:ea typeface="+mn-ea"/>
              </a:rPr>
              <a:t>flow </a:t>
            </a:r>
            <a:r>
              <a:rPr lang="en-US" altLang="zh-CN" sz="2000" b="1" dirty="0" smtClean="0">
                <a:solidFill>
                  <a:schemeClr val="accent2">
                    <a:lumMod val="50000"/>
                  </a:schemeClr>
                </a:solidFill>
                <a:latin typeface="+mn-lt"/>
                <a:ea typeface="+mn-ea"/>
              </a:rPr>
              <a:t>Optimize</a:t>
            </a:r>
            <a:endParaRPr lang="zh-CN" altLang="en-US" sz="2000" b="1" dirty="0" smtClean="0">
              <a:solidFill>
                <a:schemeClr val="accent2">
                  <a:lumMod val="50000"/>
                </a:schemeClr>
              </a:solidFill>
              <a:latin typeface="+mn-lt"/>
              <a:ea typeface="+mn-ea"/>
            </a:endParaRPr>
          </a:p>
        </p:txBody>
      </p:sp>
      <p:sp>
        <p:nvSpPr>
          <p:cNvPr id="33802" name="MH_Other_4"/>
          <p:cNvSpPr>
            <a:spLocks noEditPoints="1"/>
          </p:cNvSpPr>
          <p:nvPr>
            <p:custDataLst>
              <p:tags r:id="rId10"/>
            </p:custDataLst>
          </p:nvPr>
        </p:nvSpPr>
        <p:spPr bwMode="auto">
          <a:xfrm>
            <a:off x="981688" y="5165353"/>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11"/>
            </p:custDataLst>
          </p:nvPr>
        </p:nvSpPr>
        <p:spPr>
          <a:xfrm rot="16200000">
            <a:off x="2096387"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6233056"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Drug </a:t>
            </a:r>
            <a:r>
              <a:rPr lang="en-US" altLang="zh-CN" sz="2800" dirty="0">
                <a:latin typeface="Times New Roman" pitchFamily="18" charset="0"/>
                <a:cs typeface="Times New Roman" pitchFamily="18" charset="0"/>
              </a:rPr>
              <a:t>box </a:t>
            </a:r>
            <a:r>
              <a:rPr lang="en-US" altLang="zh-CN" sz="2800" dirty="0" smtClean="0">
                <a:latin typeface="Times New Roman" pitchFamily="18" charset="0"/>
                <a:cs typeface="Times New Roman" pitchFamily="18" charset="0"/>
              </a:rPr>
              <a:t>recognition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1499344" y="270892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Multiple </a:t>
            </a:r>
            <a:r>
              <a:rPr lang="en-US" altLang="zh-CN" dirty="0"/>
              <a:t>Select </a:t>
            </a:r>
            <a:endParaRPr lang="en-US" altLang="zh-CN" dirty="0" smtClean="0"/>
          </a:p>
          <a:p>
            <a:pPr marL="285750" indent="-285750">
              <a:lnSpc>
                <a:spcPct val="150000"/>
              </a:lnSpc>
              <a:buClr>
                <a:srgbClr val="FF0000"/>
              </a:buClr>
              <a:buFont typeface="Wingdings" pitchFamily="2" charset="2"/>
              <a:buChar char="n"/>
            </a:pPr>
            <a:r>
              <a:rPr lang="en-US" altLang="zh-CN" dirty="0"/>
              <a:t>Drag </a:t>
            </a:r>
            <a:r>
              <a:rPr lang="en-US" altLang="zh-CN" dirty="0" smtClean="0"/>
              <a:t>images between controls </a:t>
            </a:r>
            <a:endParaRPr lang="zh-CN" altLang="en-US" dirty="0"/>
          </a:p>
        </p:txBody>
      </p:sp>
      <p:sp>
        <p:nvSpPr>
          <p:cNvPr id="23" name="TextBox 22"/>
          <p:cNvSpPr txBox="1"/>
          <p:nvPr/>
        </p:nvSpPr>
        <p:spPr>
          <a:xfrm>
            <a:off x="1489026" y="414908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Basic </a:t>
            </a:r>
            <a:r>
              <a:rPr lang="en-US" altLang="zh-CN" dirty="0"/>
              <a:t>Function </a:t>
            </a:r>
            <a:endParaRPr lang="en-US" altLang="zh-CN" dirty="0" smtClean="0"/>
          </a:p>
          <a:p>
            <a:pPr marL="285750" indent="-285750">
              <a:lnSpc>
                <a:spcPct val="150000"/>
              </a:lnSpc>
              <a:buClr>
                <a:srgbClr val="FF0000"/>
              </a:buClr>
              <a:buFont typeface="Wingdings" pitchFamily="2" charset="2"/>
              <a:buChar char="n"/>
            </a:pPr>
            <a:r>
              <a:rPr lang="en-US" altLang="zh-CN" dirty="0" smtClean="0"/>
              <a:t>Data Batch import</a:t>
            </a:r>
          </a:p>
          <a:p>
            <a:pPr marL="285750" indent="-285750">
              <a:lnSpc>
                <a:spcPct val="150000"/>
              </a:lnSpc>
              <a:buClr>
                <a:srgbClr val="FF0000"/>
              </a:buClr>
              <a:buFont typeface="Wingdings" pitchFamily="2" charset="2"/>
              <a:buChar char="n"/>
            </a:pPr>
            <a:r>
              <a:rPr lang="en-US" altLang="zh-CN" dirty="0"/>
              <a:t>Connection pool</a:t>
            </a:r>
            <a:endParaRPr lang="zh-CN" altLang="en-US" dirty="0"/>
          </a:p>
        </p:txBody>
      </p:sp>
      <p:sp>
        <p:nvSpPr>
          <p:cNvPr id="24" name="TextBox 23"/>
          <p:cNvSpPr txBox="1"/>
          <p:nvPr/>
        </p:nvSpPr>
        <p:spPr>
          <a:xfrm>
            <a:off x="1489026" y="5603129"/>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Temporary </a:t>
            </a:r>
            <a:r>
              <a:rPr lang="en-US" altLang="zh-CN" dirty="0"/>
              <a:t>file </a:t>
            </a:r>
            <a:endParaRPr lang="en-US" altLang="zh-CN" dirty="0" smtClean="0"/>
          </a:p>
          <a:p>
            <a:pPr marL="285750" indent="-285750">
              <a:lnSpc>
                <a:spcPct val="150000"/>
              </a:lnSpc>
              <a:buClr>
                <a:srgbClr val="FF0000"/>
              </a:buClr>
              <a:buFont typeface="Wingdings" pitchFamily="2" charset="2"/>
              <a:buChar char="n"/>
            </a:pPr>
            <a:r>
              <a:rPr lang="en-US" altLang="zh-CN" dirty="0" smtClean="0"/>
              <a:t>Memory </a:t>
            </a:r>
            <a:r>
              <a:rPr lang="en-US" altLang="zh-CN" dirty="0"/>
              <a:t>usage from 1GB -&gt;200MB</a:t>
            </a:r>
            <a:endParaRPr lang="zh-CN" altLang="en-US" dirty="0"/>
          </a:p>
        </p:txBody>
      </p:sp>
      <p:sp>
        <p:nvSpPr>
          <p:cNvPr id="1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19" name="Image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8944" y="4342852"/>
            <a:ext cx="2512439" cy="19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5996" y="4530975"/>
            <a:ext cx="2551540" cy="152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7</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0116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2183925" y="4359410"/>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Kinect2 </a:t>
            </a:r>
            <a:r>
              <a:rPr lang="en-US" altLang="zh-CN" sz="2800" dirty="0">
                <a:latin typeface="Times New Roman" pitchFamily="18" charset="0"/>
                <a:cs typeface="Times New Roman" pitchFamily="18" charset="0"/>
              </a:rPr>
              <a:t>image mapping </a:t>
            </a:r>
            <a:r>
              <a:rPr lang="en-US" altLang="zh-CN" sz="2800" dirty="0" smtClean="0">
                <a:latin typeface="Times New Roman" pitchFamily="18" charset="0"/>
                <a:cs typeface="Times New Roman" pitchFamily="18" charset="0"/>
              </a:rPr>
              <a:t>and composition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776536" y="3861048"/>
            <a:ext cx="3568585" cy="1569660"/>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solidFill>
                  <a:srgbClr val="FF0000"/>
                </a:solidFill>
                <a:latin typeface="Times New Roman" pitchFamily="18" charset="0"/>
                <a:cs typeface="Times New Roman" pitchFamily="18" charset="0"/>
              </a:rPr>
              <a:t>Resolved</a:t>
            </a:r>
            <a:r>
              <a:rPr lang="en-US" altLang="zh-CN" dirty="0" smtClean="0">
                <a:latin typeface="Times New Roman" pitchFamily="18" charset="0"/>
                <a:cs typeface="Times New Roman" pitchFamily="18" charset="0"/>
              </a:rPr>
              <a:t> the </a:t>
            </a:r>
            <a:r>
              <a:rPr lang="en-US" altLang="zh-CN" b="1" dirty="0" smtClean="0">
                <a:solidFill>
                  <a:srgbClr val="FF0000"/>
                </a:solidFill>
                <a:latin typeface="Times New Roman" pitchFamily="18" charset="0"/>
                <a:cs typeface="Times New Roman" pitchFamily="18" charset="0"/>
              </a:rPr>
              <a:t>unmatched problem </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1. I </a:t>
            </a:r>
            <a:r>
              <a:rPr lang="en-US" altLang="zh-CN" dirty="0" smtClean="0">
                <a:solidFill>
                  <a:srgbClr val="FF0000"/>
                </a:solidFill>
                <a:latin typeface="Times New Roman" pitchFamily="18" charset="0"/>
                <a:cs typeface="Times New Roman" pitchFamily="18" charset="0"/>
              </a:rPr>
              <a:t>designed</a:t>
            </a:r>
            <a:r>
              <a:rPr lang="en-US" altLang="zh-CN" dirty="0" smtClean="0">
                <a:latin typeface="Times New Roman" pitchFamily="18" charset="0"/>
                <a:cs typeface="Times New Roman" pitchFamily="18" charset="0"/>
              </a:rPr>
              <a:t> this data exchange     	architecture;</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2.Coding and test this API</a:t>
            </a: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079966" y="3734811"/>
            <a:ext cx="4250253" cy="53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92" y="4916388"/>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箭头 21"/>
          <p:cNvSpPr/>
          <p:nvPr/>
        </p:nvSpPr>
        <p:spPr bwMode="auto">
          <a:xfrm>
            <a:off x="7061076" y="431839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 name="椭圆形标注 2"/>
          <p:cNvSpPr/>
          <p:nvPr/>
        </p:nvSpPr>
        <p:spPr bwMode="auto">
          <a:xfrm>
            <a:off x="5673080" y="1818110"/>
            <a:ext cx="2952328" cy="1682898"/>
          </a:xfrm>
          <a:prstGeom prst="wedgeEllipseCallou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Our algorithm is based on</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Kinect2, only support Frameworks4.</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Client’s platform only support </a:t>
            </a:r>
          </a:p>
          <a:p>
            <a:pPr algn="ctr"/>
            <a:r>
              <a:rPr lang="en-US" altLang="zh-CN" dirty="0">
                <a:solidFill>
                  <a:schemeClr val="tx1">
                    <a:lumMod val="85000"/>
                    <a:lumOff val="15000"/>
                  </a:schemeClr>
                </a:solidFill>
                <a:latin typeface="Times New Roman" pitchFamily="18" charset="0"/>
                <a:ea typeface="新宋体" panose="02010609030101010101" pitchFamily="49" charset="-122"/>
                <a:cs typeface="Times New Roman" pitchFamily="18" charset="0"/>
              </a:rPr>
              <a:t>l</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imited frameworks 2.</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1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8</a:t>
            </a:fld>
            <a:endParaRPr lang="en-GB" altLang="ja-JP" sz="1600" dirty="0">
              <a:solidFill>
                <a:srgbClr val="262626"/>
              </a:solidFill>
              <a:latin typeface="Calibri" panose="020F0502020204030204" pitchFamily="34" charset="0"/>
            </a:endParaRPr>
          </a:p>
        </p:txBody>
      </p:sp>
      <p:sp>
        <p:nvSpPr>
          <p:cNvPr id="19" name="TextBox 18"/>
          <p:cNvSpPr txBox="1"/>
          <p:nvPr/>
        </p:nvSpPr>
        <p:spPr>
          <a:xfrm>
            <a:off x="776536" y="2416930"/>
            <a:ext cx="3568585"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My target in this project is to come true the </a:t>
            </a:r>
            <a:r>
              <a:rPr lang="en-US" altLang="zh-CN" b="1" dirty="0" smtClean="0">
                <a:solidFill>
                  <a:srgbClr val="FF0000"/>
                </a:solidFill>
                <a:latin typeface="Times New Roman" pitchFamily="18" charset="0"/>
                <a:cs typeface="Times New Roman" pitchFamily="18" charset="0"/>
              </a:rPr>
              <a:t>API</a:t>
            </a:r>
            <a:r>
              <a:rPr lang="en-US" altLang="zh-CN" dirty="0" smtClean="0">
                <a:solidFill>
                  <a:srgbClr val="FF0000"/>
                </a:solidFill>
                <a:latin typeface="Times New Roman" pitchFamily="18" charset="0"/>
                <a:cs typeface="Times New Roman" pitchFamily="18" charset="0"/>
              </a:rPr>
              <a:t> </a:t>
            </a:r>
            <a:r>
              <a:rPr lang="en-US" altLang="zh-CN" dirty="0" smtClean="0">
                <a:latin typeface="Times New Roman" pitchFamily="18" charset="0"/>
                <a:cs typeface="Times New Roman" pitchFamily="18" charset="0"/>
              </a:rPr>
              <a:t>between client’s platform and </a:t>
            </a:r>
            <a:r>
              <a:rPr lang="en-US" altLang="zh-CN" smtClean="0">
                <a:latin typeface="Times New Roman" pitchFamily="18" charset="0"/>
                <a:cs typeface="Times New Roman" pitchFamily="18" charset="0"/>
              </a:rPr>
              <a:t>our algorithm;</a:t>
            </a:r>
            <a:endParaRPr lang="en-US" altLang="zh-CN" b="1" dirty="0" smtClean="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8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RCN </a:t>
            </a:r>
            <a:r>
              <a:rPr lang="en-US" altLang="zh-CN" sz="2800" dirty="0">
                <a:latin typeface="Times New Roman" pitchFamily="18" charset="0"/>
                <a:cs typeface="Times New Roman" pitchFamily="18" charset="0"/>
              </a:rPr>
              <a:t>Sign &amp; Display </a:t>
            </a:r>
            <a:r>
              <a:rPr lang="en-US" altLang="zh-CN" sz="2800" dirty="0" smtClean="0">
                <a:latin typeface="Times New Roman" pitchFamily="18" charset="0"/>
                <a:cs typeface="Times New Roman" pitchFamily="18" charset="0"/>
              </a:rPr>
              <a:t>APP</a:t>
            </a:r>
            <a:endParaRPr lang="zh-CN" altLang="en-US" sz="2800" dirty="0">
              <a:latin typeface="Times New Roman" pitchFamily="18" charset="0"/>
              <a:cs typeface="Times New Roman" pitchFamily="18" charset="0"/>
            </a:endParaRPr>
          </a:p>
        </p:txBody>
      </p:sp>
      <p:sp>
        <p:nvSpPr>
          <p:cNvPr id="11" name="MH_SubTitle_1"/>
          <p:cNvSpPr txBox="1">
            <a:spLocks noChangeArrowheads="1"/>
          </p:cNvSpPr>
          <p:nvPr>
            <p:custDataLst>
              <p:tags r:id="rId4"/>
            </p:custDataLst>
          </p:nvPr>
        </p:nvSpPr>
        <p:spPr bwMode="auto">
          <a:xfrm>
            <a:off x="1294192" y="2204864"/>
            <a:ext cx="2435226"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FTP communication</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12" name="MH_Other_1"/>
          <p:cNvSpPr>
            <a:spLocks noEditPoints="1"/>
          </p:cNvSpPr>
          <p:nvPr>
            <p:custDataLst>
              <p:tags r:id="rId5"/>
            </p:custDataLst>
          </p:nvPr>
        </p:nvSpPr>
        <p:spPr bwMode="auto">
          <a:xfrm>
            <a:off x="776536"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14" name="MH_SubTitle_2"/>
          <p:cNvSpPr txBox="1">
            <a:spLocks noChangeArrowheads="1"/>
          </p:cNvSpPr>
          <p:nvPr>
            <p:custDataLst>
              <p:tags r:id="rId6"/>
            </p:custDataLst>
          </p:nvPr>
        </p:nvSpPr>
        <p:spPr bwMode="auto">
          <a:xfrm>
            <a:off x="1283874"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a:solidFill>
                  <a:schemeClr val="accent2">
                    <a:lumMod val="75000"/>
                  </a:schemeClr>
                </a:solidFill>
                <a:latin typeface="Times New Roman" pitchFamily="18" charset="0"/>
                <a:ea typeface="+mn-ea"/>
                <a:cs typeface="Times New Roman" pitchFamily="18" charset="0"/>
              </a:rPr>
              <a:t>O</a:t>
            </a:r>
            <a:r>
              <a:rPr lang="en-US" altLang="zh-CN" sz="2000" b="1" dirty="0" smtClean="0">
                <a:solidFill>
                  <a:schemeClr val="accent2">
                    <a:lumMod val="75000"/>
                  </a:schemeClr>
                </a:solidFill>
                <a:latin typeface="Times New Roman" pitchFamily="18" charset="0"/>
                <a:ea typeface="+mn-ea"/>
                <a:cs typeface="Times New Roman" pitchFamily="18" charset="0"/>
              </a:rPr>
              <a:t>ptimize PC UI</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15" name="MH_Other_2"/>
          <p:cNvSpPr>
            <a:spLocks noEditPoints="1"/>
          </p:cNvSpPr>
          <p:nvPr>
            <p:custDataLst>
              <p:tags r:id="rId7"/>
            </p:custDataLst>
          </p:nvPr>
        </p:nvSpPr>
        <p:spPr bwMode="auto">
          <a:xfrm>
            <a:off x="776536"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19" name="MH_SubTitle_4"/>
          <p:cNvSpPr txBox="1">
            <a:spLocks noChangeArrowheads="1"/>
          </p:cNvSpPr>
          <p:nvPr>
            <p:custDataLst>
              <p:tags r:id="rId8"/>
            </p:custDataLst>
          </p:nvPr>
        </p:nvSpPr>
        <p:spPr bwMode="auto">
          <a:xfrm>
            <a:off x="1283874" y="5168676"/>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Times New Roman" pitchFamily="18" charset="0"/>
                <a:ea typeface="+mn-ea"/>
                <a:cs typeface="Times New Roman" pitchFamily="18" charset="0"/>
              </a:rPr>
              <a:t>On site implement</a:t>
            </a:r>
            <a:endParaRPr lang="zh-CN" altLang="en-US" sz="2000" b="1" dirty="0" smtClean="0">
              <a:solidFill>
                <a:schemeClr val="accent2">
                  <a:lumMod val="50000"/>
                </a:schemeClr>
              </a:solidFill>
              <a:latin typeface="Times New Roman" pitchFamily="18" charset="0"/>
              <a:ea typeface="+mn-ea"/>
              <a:cs typeface="Times New Roman" pitchFamily="18" charset="0"/>
            </a:endParaRPr>
          </a:p>
        </p:txBody>
      </p:sp>
      <p:sp>
        <p:nvSpPr>
          <p:cNvPr id="20" name="MH_Other_4"/>
          <p:cNvSpPr>
            <a:spLocks noEditPoints="1"/>
          </p:cNvSpPr>
          <p:nvPr>
            <p:custDataLst>
              <p:tags r:id="rId9"/>
            </p:custDataLst>
          </p:nvPr>
        </p:nvSpPr>
        <p:spPr bwMode="auto">
          <a:xfrm>
            <a:off x="776536" y="5248845"/>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23" name="MH_Other_5"/>
          <p:cNvSpPr/>
          <p:nvPr>
            <p:custDataLst>
              <p:tags r:id="rId10"/>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5" name="TextBox 24"/>
          <p:cNvSpPr txBox="1"/>
          <p:nvPr/>
        </p:nvSpPr>
        <p:spPr>
          <a:xfrm>
            <a:off x="1283874" y="2742019"/>
            <a:ext cx="3499775"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Designed </a:t>
            </a:r>
            <a:r>
              <a:rPr lang="en-US" altLang="zh-CN" b="1" dirty="0">
                <a:solidFill>
                  <a:srgbClr val="FF0000"/>
                </a:solidFill>
                <a:latin typeface="Times New Roman" pitchFamily="18" charset="0"/>
                <a:cs typeface="Times New Roman" pitchFamily="18" charset="0"/>
              </a:rPr>
              <a:t>FTP </a:t>
            </a:r>
            <a:endParaRPr lang="en-US" altLang="zh-CN" b="1" dirty="0" smtClean="0">
              <a:solidFill>
                <a:srgbClr val="FF0000"/>
              </a:solidFill>
              <a:latin typeface="Times New Roman" pitchFamily="18" charset="0"/>
              <a:cs typeface="Times New Roman" pitchFamily="18" charset="0"/>
            </a:endParaRPr>
          </a:p>
          <a:p>
            <a:pPr>
              <a:lnSpc>
                <a:spcPct val="150000"/>
              </a:lnSpc>
              <a:buClr>
                <a:srgbClr val="FF0000"/>
              </a:buClr>
            </a:pPr>
            <a:r>
              <a:rPr lang="en-US" altLang="zh-CN" b="1" dirty="0">
                <a:solidFill>
                  <a:srgbClr val="FF0000"/>
                </a:solidFill>
                <a:latin typeface="Times New Roman" pitchFamily="18" charset="0"/>
                <a:cs typeface="Times New Roman" pitchFamily="18" charset="0"/>
              </a:rPr>
              <a:t> </a:t>
            </a:r>
            <a:r>
              <a:rPr lang="en-US" altLang="zh-CN" b="1" dirty="0" smtClean="0">
                <a:solidFill>
                  <a:srgbClr val="FF0000"/>
                </a:solidFill>
                <a:latin typeface="Times New Roman" pitchFamily="18" charset="0"/>
                <a:cs typeface="Times New Roman" pitchFamily="18" charset="0"/>
              </a:rPr>
              <a:t>    communication architecture</a:t>
            </a:r>
          </a:p>
        </p:txBody>
      </p:sp>
      <p:sp>
        <p:nvSpPr>
          <p:cNvPr id="26" name="TextBox 25"/>
          <p:cNvSpPr txBox="1"/>
          <p:nvPr/>
        </p:nvSpPr>
        <p:spPr>
          <a:xfrm>
            <a:off x="1283874" y="4227833"/>
            <a:ext cx="2445544"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  </a:t>
            </a:r>
            <a:r>
              <a:rPr lang="en-US" altLang="zh-CN" dirty="0">
                <a:latin typeface="Times New Roman" pitchFamily="18" charset="0"/>
                <a:cs typeface="Times New Roman" pitchFamily="18" charset="0"/>
              </a:rPr>
              <a:t>multiple </a:t>
            </a:r>
            <a:r>
              <a:rPr lang="en-US" altLang="zh-CN" dirty="0">
                <a:solidFill>
                  <a:srgbClr val="FF0000"/>
                </a:solidFill>
                <a:latin typeface="Times New Roman" pitchFamily="18" charset="0"/>
                <a:cs typeface="Times New Roman" pitchFamily="18" charset="0"/>
              </a:rPr>
              <a:t>animation module</a:t>
            </a:r>
            <a:endParaRPr lang="en-US" altLang="zh-CN" dirty="0" smtClean="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2204864"/>
            <a:ext cx="3893219" cy="19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5068" t="-863"/>
          <a:stretch/>
        </p:blipFill>
        <p:spPr bwMode="auto">
          <a:xfrm>
            <a:off x="7257256" y="4581128"/>
            <a:ext cx="2490630" cy="195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21" name="图片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48944" y="4289425"/>
            <a:ext cx="2674242" cy="2243856"/>
          </a:xfrm>
          <a:prstGeom prst="rect">
            <a:avLst/>
          </a:prstGeom>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9</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1279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2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3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3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3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4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4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4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5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5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5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5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5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6.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6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6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6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6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6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6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7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7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7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7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TitleSubTitle"/>
  <p:tag name="MH" val="20180309081623"/>
  <p:tag name="MH_LIBRARY" val="GRAPHIC"/>
</p:tagLst>
</file>

<file path=ppt/tags/tag79.xml><?xml version="1.0" encoding="utf-8"?>
<p:tagLst xmlns:a="http://schemas.openxmlformats.org/drawingml/2006/main" xmlns:r="http://schemas.openxmlformats.org/officeDocument/2006/relationships" xmlns:p="http://schemas.openxmlformats.org/presentationml/2006/main">
  <p:tag name="MH" val="20180309081623"/>
  <p:tag name="MH_LIBRARY" val="GRAPHIC"/>
  <p:tag name="MH_TYPE" val="PageTitle"/>
  <p:tag name="MH_ORDER" val="PageTitle"/>
</p:tagLst>
</file>

<file path=ppt/tags/tag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80.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4"/>
</p:tagLst>
</file>

<file path=ppt/tags/tag81.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3"/>
</p:tagLst>
</file>

<file path=ppt/tags/tag83.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2"/>
</p:tagLst>
</file>

<file path=ppt/tags/tag84.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3"/>
</p:tagLst>
</file>

<file path=ppt/tags/tag86.xml><?xml version="1.0" encoding="utf-8"?>
<p:tagLst xmlns:a="http://schemas.openxmlformats.org/drawingml/2006/main" xmlns:r="http://schemas.openxmlformats.org/officeDocument/2006/relationships" xmlns:p="http://schemas.openxmlformats.org/presentationml/2006/main">
  <p:tag name="MH" val="20180309082355"/>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8452</TotalTime>
  <Words>2065</Words>
  <Application>Microsoft Office PowerPoint</Application>
  <PresentationFormat>A4 纸张(210x297 毫米)</PresentationFormat>
  <Paragraphs>224</Paragraphs>
  <Slides>14</Slides>
  <Notes>14</Notes>
  <HiddenSlides>0</HiddenSlides>
  <MMClips>1</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template_white_2000_j120402</vt:lpstr>
      <vt:lpstr>Promotion Report</vt:lpstr>
      <vt:lpstr>Content</vt:lpstr>
      <vt:lpstr>Personal Information</vt:lpstr>
      <vt:lpstr>Personal Information</vt:lpstr>
      <vt:lpstr>Content</vt:lpstr>
      <vt:lpstr>Project involved</vt:lpstr>
      <vt:lpstr>Project involved</vt:lpstr>
      <vt:lpstr>Project involved</vt:lpstr>
      <vt:lpstr>Project involved</vt:lpstr>
      <vt:lpstr>Project involved</vt:lpstr>
      <vt:lpstr>Project involved</vt:lpstr>
      <vt:lpstr>Content</vt:lpstr>
      <vt:lpstr>Future and Plan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2276</cp:revision>
  <cp:lastPrinted>2015-01-20T09:18:00Z</cp:lastPrinted>
  <dcterms:created xsi:type="dcterms:W3CDTF">2012-05-07T05:36:00Z</dcterms:created>
  <dcterms:modified xsi:type="dcterms:W3CDTF">2018-03-12T10:54:42Z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